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6" r:id="rId1"/>
  </p:sldMasterIdLst>
  <p:sldIdLst>
    <p:sldId id="256" r:id="rId2"/>
    <p:sldId id="265" r:id="rId3"/>
    <p:sldId id="268" r:id="rId4"/>
    <p:sldId id="269" r:id="rId5"/>
    <p:sldId id="280" r:id="rId6"/>
    <p:sldId id="270" r:id="rId7"/>
    <p:sldId id="278" r:id="rId8"/>
    <p:sldId id="277" r:id="rId9"/>
    <p:sldId id="271" r:id="rId10"/>
    <p:sldId id="275" r:id="rId11"/>
    <p:sldId id="274" r:id="rId12"/>
    <p:sldId id="279" r:id="rId13"/>
    <p:sldId id="266" r:id="rId14"/>
    <p:sldId id="267" r:id="rId15"/>
    <p:sldId id="276" r:id="rId16"/>
    <p:sldId id="257" r:id="rId17"/>
    <p:sldId id="258" r:id="rId18"/>
    <p:sldId id="259" r:id="rId19"/>
    <p:sldId id="260" r:id="rId20"/>
    <p:sldId id="262" r:id="rId21"/>
    <p:sldId id="263" r:id="rId22"/>
    <p:sldId id="264" r:id="rId23"/>
    <p:sldId id="28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24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0320A0ED-FFD3-402E-B755-BB42F62861CA}" type="datetimeFigureOut">
              <a:rPr lang="en-IE" smtClean="0"/>
              <a:pPr/>
              <a:t>26/09/2016</a:t>
            </a:fld>
            <a:endParaRPr lang="en-IE"/>
          </a:p>
        </p:txBody>
      </p:sp>
      <p:sp>
        <p:nvSpPr>
          <p:cNvPr id="8" name="Footer Placeholder 7"/>
          <p:cNvSpPr>
            <a:spLocks noGrp="1"/>
          </p:cNvSpPr>
          <p:nvPr>
            <p:ph type="ftr" sz="quarter" idx="11"/>
          </p:nvPr>
        </p:nvSpPr>
        <p:spPr/>
        <p:txBody>
          <a:bodyPr/>
          <a:lstStyle>
            <a:extLst/>
          </a:lstStyle>
          <a:p>
            <a:endParaRPr lang="en-IE"/>
          </a:p>
        </p:txBody>
      </p:sp>
      <p:sp>
        <p:nvSpPr>
          <p:cNvPr id="11" name="Slide Number Placeholder 10"/>
          <p:cNvSpPr>
            <a:spLocks noGrp="1"/>
          </p:cNvSpPr>
          <p:nvPr>
            <p:ph type="sldNum" sz="quarter" idx="12"/>
          </p:nvPr>
        </p:nvSpPr>
        <p:spPr/>
        <p:txBody>
          <a:bodyPr/>
          <a:lstStyle>
            <a:extLst/>
          </a:lstStyle>
          <a:p>
            <a:fld id="{32B75B43-529D-4076-8AE4-E70218B57AE8}" type="slidenum">
              <a:rPr lang="en-IE" smtClean="0"/>
              <a:pPr/>
              <a:t>‹#›</a:t>
            </a:fld>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20A0ED-FFD3-402E-B755-BB42F62861CA}" type="datetimeFigureOut">
              <a:rPr lang="en-IE" smtClean="0"/>
              <a:pPr/>
              <a:t>26/09/2016</a:t>
            </a:fld>
            <a:endParaRPr lang="en-IE"/>
          </a:p>
        </p:txBody>
      </p:sp>
      <p:sp>
        <p:nvSpPr>
          <p:cNvPr id="5" name="Footer Placeholder 4"/>
          <p:cNvSpPr>
            <a:spLocks noGrp="1"/>
          </p:cNvSpPr>
          <p:nvPr>
            <p:ph type="ftr" sz="quarter" idx="11"/>
          </p:nvPr>
        </p:nvSpPr>
        <p:spPr/>
        <p:txBody>
          <a:bodyPr/>
          <a:lstStyle>
            <a:extLst/>
          </a:lstStyle>
          <a:p>
            <a:endParaRPr lang="en-IE"/>
          </a:p>
        </p:txBody>
      </p:sp>
      <p:sp>
        <p:nvSpPr>
          <p:cNvPr id="6" name="Slide Number Placeholder 5"/>
          <p:cNvSpPr>
            <a:spLocks noGrp="1"/>
          </p:cNvSpPr>
          <p:nvPr>
            <p:ph type="sldNum" sz="quarter" idx="12"/>
          </p:nvPr>
        </p:nvSpPr>
        <p:spPr/>
        <p:txBody>
          <a:bodyPr/>
          <a:lstStyle>
            <a:extLst/>
          </a:lstStyle>
          <a:p>
            <a:fld id="{32B75B43-529D-4076-8AE4-E70218B57AE8}" type="slidenum">
              <a:rPr lang="en-IE" smtClean="0"/>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20A0ED-FFD3-402E-B755-BB42F62861CA}" type="datetimeFigureOut">
              <a:rPr lang="en-IE" smtClean="0"/>
              <a:pPr/>
              <a:t>26/09/2016</a:t>
            </a:fld>
            <a:endParaRPr lang="en-IE"/>
          </a:p>
        </p:txBody>
      </p:sp>
      <p:sp>
        <p:nvSpPr>
          <p:cNvPr id="5" name="Footer Placeholder 4"/>
          <p:cNvSpPr>
            <a:spLocks noGrp="1"/>
          </p:cNvSpPr>
          <p:nvPr>
            <p:ph type="ftr" sz="quarter" idx="11"/>
          </p:nvPr>
        </p:nvSpPr>
        <p:spPr/>
        <p:txBody>
          <a:bodyPr/>
          <a:lstStyle>
            <a:extLst/>
          </a:lstStyle>
          <a:p>
            <a:endParaRPr lang="en-IE"/>
          </a:p>
        </p:txBody>
      </p:sp>
      <p:sp>
        <p:nvSpPr>
          <p:cNvPr id="6" name="Slide Number Placeholder 5"/>
          <p:cNvSpPr>
            <a:spLocks noGrp="1"/>
          </p:cNvSpPr>
          <p:nvPr>
            <p:ph type="sldNum" sz="quarter" idx="12"/>
          </p:nvPr>
        </p:nvSpPr>
        <p:spPr/>
        <p:txBody>
          <a:bodyPr/>
          <a:lstStyle>
            <a:extLst/>
          </a:lstStyle>
          <a:p>
            <a:fld id="{32B75B43-529D-4076-8AE4-E70218B57AE8}" type="slidenum">
              <a:rPr lang="en-IE" smtClean="0"/>
              <a:pPr/>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20A0ED-FFD3-402E-B755-BB42F62861CA}" type="datetimeFigureOut">
              <a:rPr lang="en-IE" smtClean="0"/>
              <a:pPr/>
              <a:t>26/09/2016</a:t>
            </a:fld>
            <a:endParaRPr lang="en-IE"/>
          </a:p>
        </p:txBody>
      </p:sp>
      <p:sp>
        <p:nvSpPr>
          <p:cNvPr id="5" name="Footer Placeholder 4"/>
          <p:cNvSpPr>
            <a:spLocks noGrp="1"/>
          </p:cNvSpPr>
          <p:nvPr>
            <p:ph type="ftr" sz="quarter" idx="11"/>
          </p:nvPr>
        </p:nvSpPr>
        <p:spPr/>
        <p:txBody>
          <a:bodyPr/>
          <a:lstStyle>
            <a:extLst/>
          </a:lstStyle>
          <a:p>
            <a:endParaRPr lang="en-IE"/>
          </a:p>
        </p:txBody>
      </p:sp>
      <p:sp>
        <p:nvSpPr>
          <p:cNvPr id="6" name="Slide Number Placeholder 5"/>
          <p:cNvSpPr>
            <a:spLocks noGrp="1"/>
          </p:cNvSpPr>
          <p:nvPr>
            <p:ph type="sldNum" sz="quarter" idx="12"/>
          </p:nvPr>
        </p:nvSpPr>
        <p:spPr/>
        <p:txBody>
          <a:bodyPr/>
          <a:lstStyle>
            <a:extLst/>
          </a:lstStyle>
          <a:p>
            <a:fld id="{32B75B43-529D-4076-8AE4-E70218B57AE8}" type="slidenum">
              <a:rPr lang="en-IE" smtClean="0"/>
              <a:pPr/>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0320A0ED-FFD3-402E-B755-BB42F62861CA}" type="datetimeFigureOut">
              <a:rPr lang="en-IE" smtClean="0"/>
              <a:pPr/>
              <a:t>26/09/2016</a:t>
            </a:fld>
            <a:endParaRPr lang="en-IE"/>
          </a:p>
        </p:txBody>
      </p:sp>
      <p:sp>
        <p:nvSpPr>
          <p:cNvPr id="5" name="Footer Placeholder 4"/>
          <p:cNvSpPr>
            <a:spLocks noGrp="1"/>
          </p:cNvSpPr>
          <p:nvPr>
            <p:ph type="ftr" sz="quarter" idx="11"/>
          </p:nvPr>
        </p:nvSpPr>
        <p:spPr/>
        <p:txBody>
          <a:bodyPr/>
          <a:lstStyle>
            <a:extLst/>
          </a:lstStyle>
          <a:p>
            <a:endParaRPr lang="en-IE"/>
          </a:p>
        </p:txBody>
      </p:sp>
      <p:sp>
        <p:nvSpPr>
          <p:cNvPr id="6" name="Slide Number Placeholder 5"/>
          <p:cNvSpPr>
            <a:spLocks noGrp="1"/>
          </p:cNvSpPr>
          <p:nvPr>
            <p:ph type="sldNum" sz="quarter" idx="12"/>
          </p:nvPr>
        </p:nvSpPr>
        <p:spPr/>
        <p:txBody>
          <a:bodyPr/>
          <a:lstStyle>
            <a:extLst/>
          </a:lstStyle>
          <a:p>
            <a:fld id="{32B75B43-529D-4076-8AE4-E70218B57AE8}" type="slidenum">
              <a:rPr lang="en-IE" smtClean="0"/>
              <a:pPr/>
              <a:t>‹#›</a:t>
            </a:fld>
            <a:endParaRPr lang="en-I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320A0ED-FFD3-402E-B755-BB42F62861CA}" type="datetimeFigureOut">
              <a:rPr lang="en-IE" smtClean="0"/>
              <a:pPr/>
              <a:t>26/09/2016</a:t>
            </a:fld>
            <a:endParaRPr lang="en-IE"/>
          </a:p>
        </p:txBody>
      </p:sp>
      <p:sp>
        <p:nvSpPr>
          <p:cNvPr id="6" name="Footer Placeholder 5"/>
          <p:cNvSpPr>
            <a:spLocks noGrp="1"/>
          </p:cNvSpPr>
          <p:nvPr>
            <p:ph type="ftr" sz="quarter" idx="11"/>
          </p:nvPr>
        </p:nvSpPr>
        <p:spPr/>
        <p:txBody>
          <a:bodyPr/>
          <a:lstStyle>
            <a:extLst/>
          </a:lstStyle>
          <a:p>
            <a:endParaRPr lang="en-IE"/>
          </a:p>
        </p:txBody>
      </p:sp>
      <p:sp>
        <p:nvSpPr>
          <p:cNvPr id="7" name="Slide Number Placeholder 6"/>
          <p:cNvSpPr>
            <a:spLocks noGrp="1"/>
          </p:cNvSpPr>
          <p:nvPr>
            <p:ph type="sldNum" sz="quarter" idx="12"/>
          </p:nvPr>
        </p:nvSpPr>
        <p:spPr/>
        <p:txBody>
          <a:bodyPr/>
          <a:lstStyle>
            <a:extLst/>
          </a:lstStyle>
          <a:p>
            <a:fld id="{32B75B43-529D-4076-8AE4-E70218B57AE8}" type="slidenum">
              <a:rPr lang="en-IE" smtClean="0"/>
              <a:pPr/>
              <a:t>‹#›</a:t>
            </a:fld>
            <a:endParaRPr lang="en-I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320A0ED-FFD3-402E-B755-BB42F62861CA}" type="datetimeFigureOut">
              <a:rPr lang="en-IE" smtClean="0"/>
              <a:pPr/>
              <a:t>26/09/2016</a:t>
            </a:fld>
            <a:endParaRPr lang="en-IE"/>
          </a:p>
        </p:txBody>
      </p:sp>
      <p:sp>
        <p:nvSpPr>
          <p:cNvPr id="8" name="Footer Placeholder 7"/>
          <p:cNvSpPr>
            <a:spLocks noGrp="1"/>
          </p:cNvSpPr>
          <p:nvPr>
            <p:ph type="ftr" sz="quarter" idx="11"/>
          </p:nvPr>
        </p:nvSpPr>
        <p:spPr/>
        <p:txBody>
          <a:bodyPr/>
          <a:lstStyle>
            <a:extLst/>
          </a:lstStyle>
          <a:p>
            <a:endParaRPr lang="en-IE"/>
          </a:p>
        </p:txBody>
      </p:sp>
      <p:sp>
        <p:nvSpPr>
          <p:cNvPr id="9" name="Slide Number Placeholder 8"/>
          <p:cNvSpPr>
            <a:spLocks noGrp="1"/>
          </p:cNvSpPr>
          <p:nvPr>
            <p:ph type="sldNum" sz="quarter" idx="12"/>
          </p:nvPr>
        </p:nvSpPr>
        <p:spPr/>
        <p:txBody>
          <a:bodyPr/>
          <a:lstStyle>
            <a:extLst/>
          </a:lstStyle>
          <a:p>
            <a:fld id="{32B75B43-529D-4076-8AE4-E70218B57AE8}" type="slidenum">
              <a:rPr lang="en-IE" smtClean="0"/>
              <a:pPr/>
              <a:t>‹#›</a:t>
            </a:fld>
            <a:endParaRPr lang="en-I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0320A0ED-FFD3-402E-B755-BB42F62861CA}" type="datetimeFigureOut">
              <a:rPr lang="en-IE" smtClean="0"/>
              <a:pPr/>
              <a:t>26/09/2016</a:t>
            </a:fld>
            <a:endParaRPr lang="en-IE"/>
          </a:p>
        </p:txBody>
      </p:sp>
      <p:sp>
        <p:nvSpPr>
          <p:cNvPr id="4" name="Footer Placeholder 3"/>
          <p:cNvSpPr>
            <a:spLocks noGrp="1"/>
          </p:cNvSpPr>
          <p:nvPr>
            <p:ph type="ftr" sz="quarter" idx="11"/>
          </p:nvPr>
        </p:nvSpPr>
        <p:spPr/>
        <p:txBody>
          <a:bodyPr/>
          <a:lstStyle>
            <a:extLst/>
          </a:lstStyle>
          <a:p>
            <a:endParaRPr lang="en-IE"/>
          </a:p>
        </p:txBody>
      </p:sp>
      <p:sp>
        <p:nvSpPr>
          <p:cNvPr id="5" name="Slide Number Placeholder 4"/>
          <p:cNvSpPr>
            <a:spLocks noGrp="1"/>
          </p:cNvSpPr>
          <p:nvPr>
            <p:ph type="sldNum" sz="quarter" idx="12"/>
          </p:nvPr>
        </p:nvSpPr>
        <p:spPr/>
        <p:txBody>
          <a:bodyPr/>
          <a:lstStyle>
            <a:extLst/>
          </a:lstStyle>
          <a:p>
            <a:fld id="{32B75B43-529D-4076-8AE4-E70218B57AE8}" type="slidenum">
              <a:rPr lang="en-IE" smtClean="0"/>
              <a:pPr/>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0320A0ED-FFD3-402E-B755-BB42F62861CA}" type="datetimeFigureOut">
              <a:rPr lang="en-IE" smtClean="0"/>
              <a:pPr/>
              <a:t>26/09/2016</a:t>
            </a:fld>
            <a:endParaRPr lang="en-IE"/>
          </a:p>
        </p:txBody>
      </p:sp>
      <p:sp>
        <p:nvSpPr>
          <p:cNvPr id="3" name="Footer Placeholder 2"/>
          <p:cNvSpPr>
            <a:spLocks noGrp="1"/>
          </p:cNvSpPr>
          <p:nvPr>
            <p:ph type="ftr" sz="quarter" idx="11"/>
          </p:nvPr>
        </p:nvSpPr>
        <p:spPr/>
        <p:txBody>
          <a:bodyPr/>
          <a:lstStyle>
            <a:extLst/>
          </a:lstStyle>
          <a:p>
            <a:endParaRPr lang="en-IE"/>
          </a:p>
        </p:txBody>
      </p:sp>
      <p:sp>
        <p:nvSpPr>
          <p:cNvPr id="4" name="Slide Number Placeholder 3"/>
          <p:cNvSpPr>
            <a:spLocks noGrp="1"/>
          </p:cNvSpPr>
          <p:nvPr>
            <p:ph type="sldNum" sz="quarter" idx="12"/>
          </p:nvPr>
        </p:nvSpPr>
        <p:spPr/>
        <p:txBody>
          <a:bodyPr/>
          <a:lstStyle>
            <a:extLst/>
          </a:lstStyle>
          <a:p>
            <a:fld id="{32B75B43-529D-4076-8AE4-E70218B57AE8}" type="slidenum">
              <a:rPr lang="en-IE" smtClean="0"/>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320A0ED-FFD3-402E-B755-BB42F62861CA}" type="datetimeFigureOut">
              <a:rPr lang="en-IE" smtClean="0"/>
              <a:pPr/>
              <a:t>26/09/2016</a:t>
            </a:fld>
            <a:endParaRPr lang="en-IE"/>
          </a:p>
        </p:txBody>
      </p:sp>
      <p:sp>
        <p:nvSpPr>
          <p:cNvPr id="6" name="Footer Placeholder 5"/>
          <p:cNvSpPr>
            <a:spLocks noGrp="1"/>
          </p:cNvSpPr>
          <p:nvPr>
            <p:ph type="ftr" sz="quarter" idx="11"/>
          </p:nvPr>
        </p:nvSpPr>
        <p:spPr/>
        <p:txBody>
          <a:bodyPr/>
          <a:lstStyle>
            <a:extLst/>
          </a:lstStyle>
          <a:p>
            <a:endParaRPr lang="en-IE"/>
          </a:p>
        </p:txBody>
      </p:sp>
      <p:sp>
        <p:nvSpPr>
          <p:cNvPr id="7" name="Slide Number Placeholder 6"/>
          <p:cNvSpPr>
            <a:spLocks noGrp="1"/>
          </p:cNvSpPr>
          <p:nvPr>
            <p:ph type="sldNum" sz="quarter" idx="12"/>
          </p:nvPr>
        </p:nvSpPr>
        <p:spPr/>
        <p:txBody>
          <a:bodyPr/>
          <a:lstStyle>
            <a:extLst/>
          </a:lstStyle>
          <a:p>
            <a:fld id="{32B75B43-529D-4076-8AE4-E70218B57AE8}" type="slidenum">
              <a:rPr lang="en-IE" smtClean="0"/>
              <a:pPr/>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320A0ED-FFD3-402E-B755-BB42F62861CA}" type="datetimeFigureOut">
              <a:rPr lang="en-IE" smtClean="0"/>
              <a:pPr/>
              <a:t>26/09/2016</a:t>
            </a:fld>
            <a:endParaRPr lang="en-IE"/>
          </a:p>
        </p:txBody>
      </p:sp>
      <p:sp>
        <p:nvSpPr>
          <p:cNvPr id="6" name="Footer Placeholder 5"/>
          <p:cNvSpPr>
            <a:spLocks noGrp="1"/>
          </p:cNvSpPr>
          <p:nvPr>
            <p:ph type="ftr" sz="quarter" idx="11"/>
          </p:nvPr>
        </p:nvSpPr>
        <p:spPr/>
        <p:txBody>
          <a:bodyPr/>
          <a:lstStyle>
            <a:extLst/>
          </a:lstStyle>
          <a:p>
            <a:endParaRPr lang="en-IE"/>
          </a:p>
        </p:txBody>
      </p:sp>
      <p:sp>
        <p:nvSpPr>
          <p:cNvPr id="7" name="Slide Number Placeholder 6"/>
          <p:cNvSpPr>
            <a:spLocks noGrp="1"/>
          </p:cNvSpPr>
          <p:nvPr>
            <p:ph type="sldNum" sz="quarter" idx="12"/>
          </p:nvPr>
        </p:nvSpPr>
        <p:spPr/>
        <p:txBody>
          <a:bodyPr/>
          <a:lstStyle>
            <a:extLst/>
          </a:lstStyle>
          <a:p>
            <a:fld id="{32B75B43-529D-4076-8AE4-E70218B57AE8}" type="slidenum">
              <a:rPr lang="en-IE" smtClean="0"/>
              <a:pPr/>
              <a:t>‹#›</a:t>
            </a:fld>
            <a:endParaRPr lang="en-IE"/>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0320A0ED-FFD3-402E-B755-BB42F62861CA}" type="datetimeFigureOut">
              <a:rPr lang="en-IE" smtClean="0"/>
              <a:pPr/>
              <a:t>26/09/2016</a:t>
            </a:fld>
            <a:endParaRPr lang="en-IE"/>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IE"/>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32B75B43-529D-4076-8AE4-E70218B57AE8}" type="slidenum">
              <a:rPr lang="en-IE" smtClean="0"/>
              <a:pPr/>
              <a:t>‹#›</a:t>
            </a:fld>
            <a:endParaRPr lang="en-IE"/>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kk-moss/Sites/corporate/Images%20Logos%20and%20Branding/kilkenny%20county%20arms.jpg" TargetMode="External"/><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36712"/>
            <a:ext cx="6995120" cy="598388"/>
          </a:xfrm>
        </p:spPr>
        <p:txBody>
          <a:bodyPr>
            <a:normAutofit fontScale="90000"/>
          </a:bodyPr>
          <a:lstStyle/>
          <a:p>
            <a:r>
              <a:rPr lang="en-IE" cap="small" dirty="0" smtClean="0"/>
              <a:t>Abbey Creative Quarter Update </a:t>
            </a:r>
            <a:br>
              <a:rPr lang="en-IE" cap="small" dirty="0" smtClean="0"/>
            </a:br>
            <a:r>
              <a:rPr lang="en-IE" cap="small" dirty="0" smtClean="0"/>
              <a:t>September 2016</a:t>
            </a:r>
            <a:endParaRPr lang="en-IE" cap="small" dirty="0"/>
          </a:p>
        </p:txBody>
      </p:sp>
      <p:pic>
        <p:nvPicPr>
          <p:cNvPr id="4098" name="Picture 2" descr="U:\Diageo Site\Photos\Abbey 2.jpg"/>
          <p:cNvPicPr>
            <a:picLocks noGrp="1" noChangeAspect="1" noChangeArrowheads="1"/>
          </p:cNvPicPr>
          <p:nvPr>
            <p:ph sz="half" idx="1"/>
          </p:nvPr>
        </p:nvPicPr>
        <p:blipFill>
          <a:blip r:embed="rId2" cstate="print"/>
          <a:srcRect/>
          <a:stretch>
            <a:fillRect/>
          </a:stretch>
        </p:blipFill>
        <p:spPr bwMode="auto">
          <a:xfrm>
            <a:off x="827584" y="1700808"/>
            <a:ext cx="5903838" cy="4011583"/>
          </a:xfrm>
          <a:prstGeom prst="rect">
            <a:avLst/>
          </a:prstGeom>
          <a:noFill/>
        </p:spPr>
      </p:pic>
      <p:pic>
        <p:nvPicPr>
          <p:cNvPr id="20482" name="Picture 2" descr="Picture">
            <a:hlinkClick r:id="rId3"/>
          </p:cNvPr>
          <p:cNvPicPr>
            <a:picLocks noChangeAspect="1" noChangeArrowheads="1"/>
          </p:cNvPicPr>
          <p:nvPr/>
        </p:nvPicPr>
        <p:blipFill>
          <a:blip r:embed="rId4" cstate="print"/>
          <a:srcRect/>
          <a:stretch>
            <a:fillRect/>
          </a:stretch>
        </p:blipFill>
        <p:spPr bwMode="auto">
          <a:xfrm>
            <a:off x="7164288" y="980728"/>
            <a:ext cx="1369839" cy="18002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985590"/>
            <a:ext cx="8183880" cy="891682"/>
          </a:xfrm>
        </p:spPr>
        <p:txBody>
          <a:bodyPr>
            <a:normAutofit/>
          </a:bodyPr>
          <a:lstStyle/>
          <a:p>
            <a:r>
              <a:rPr lang="en-IE" sz="2800" cap="small" dirty="0" smtClean="0"/>
              <a:t>Evans </a:t>
            </a:r>
            <a:r>
              <a:rPr lang="en-IE" sz="2800" cap="small" dirty="0" err="1" smtClean="0"/>
              <a:t>Turrett</a:t>
            </a:r>
            <a:endParaRPr lang="en-IE" sz="2800" cap="small" dirty="0"/>
          </a:p>
        </p:txBody>
      </p:sp>
      <p:pic>
        <p:nvPicPr>
          <p:cNvPr id="6146" name="Picture 2"/>
          <p:cNvPicPr>
            <a:picLocks noGrp="1" noChangeAspect="1" noChangeArrowheads="1"/>
          </p:cNvPicPr>
          <p:nvPr>
            <p:ph sz="half" idx="1"/>
          </p:nvPr>
        </p:nvPicPr>
        <p:blipFill>
          <a:blip r:embed="rId2" cstate="print"/>
          <a:stretch>
            <a:fillRect/>
          </a:stretch>
        </p:blipFill>
        <p:spPr bwMode="auto">
          <a:xfrm rot="5400000">
            <a:off x="4515375" y="2117473"/>
            <a:ext cx="4536504" cy="2551047"/>
          </a:xfrm>
          <a:prstGeom prst="rect">
            <a:avLst/>
          </a:prstGeom>
          <a:noFill/>
          <a:ln w="9525">
            <a:noFill/>
            <a:miter lim="800000"/>
            <a:headEnd/>
            <a:tailEnd/>
          </a:ln>
          <a:effectLst/>
        </p:spPr>
      </p:pic>
      <p:pic>
        <p:nvPicPr>
          <p:cNvPr id="1029" name="Picture 5"/>
          <p:cNvPicPr>
            <a:picLocks noGrp="1" noChangeAspect="1" noChangeArrowheads="1"/>
          </p:cNvPicPr>
          <p:nvPr>
            <p:ph sz="half" idx="2"/>
          </p:nvPr>
        </p:nvPicPr>
        <p:blipFill>
          <a:blip r:embed="rId3" cstate="print"/>
          <a:srcRect/>
          <a:stretch>
            <a:fillRect/>
          </a:stretch>
        </p:blipFill>
        <p:spPr bwMode="auto">
          <a:xfrm>
            <a:off x="539551" y="1700808"/>
            <a:ext cx="3617511" cy="3096344"/>
          </a:xfrm>
          <a:prstGeom prst="rect">
            <a:avLst/>
          </a:prstGeom>
          <a:noFill/>
          <a:ln w="9525">
            <a:noFill/>
            <a:miter lim="800000"/>
            <a:headEnd/>
            <a:tailEnd/>
          </a:ln>
        </p:spPr>
      </p:pic>
      <p:sp>
        <p:nvSpPr>
          <p:cNvPr id="12" name="TextBox 11"/>
          <p:cNvSpPr txBox="1"/>
          <p:nvPr/>
        </p:nvSpPr>
        <p:spPr>
          <a:xfrm>
            <a:off x="611560" y="1268760"/>
            <a:ext cx="1368152" cy="369332"/>
          </a:xfrm>
          <a:prstGeom prst="rect">
            <a:avLst/>
          </a:prstGeom>
          <a:noFill/>
        </p:spPr>
        <p:txBody>
          <a:bodyPr wrap="square" rtlCol="0">
            <a:spAutoFit/>
          </a:bodyPr>
          <a:lstStyle/>
          <a:p>
            <a:r>
              <a:rPr lang="en-IE" b="1" cap="small" dirty="0" smtClean="0">
                <a:solidFill>
                  <a:schemeClr val="accent1"/>
                </a:solidFill>
              </a:rPr>
              <a:t>Before</a:t>
            </a:r>
            <a:endParaRPr lang="en-IE" b="1" cap="small" dirty="0">
              <a:solidFill>
                <a:schemeClr val="accent1"/>
              </a:solidFill>
            </a:endParaRPr>
          </a:p>
        </p:txBody>
      </p:sp>
      <p:sp>
        <p:nvSpPr>
          <p:cNvPr id="13" name="TextBox 12"/>
          <p:cNvSpPr txBox="1"/>
          <p:nvPr/>
        </p:nvSpPr>
        <p:spPr>
          <a:xfrm>
            <a:off x="4427984" y="5373216"/>
            <a:ext cx="1440160" cy="369332"/>
          </a:xfrm>
          <a:prstGeom prst="rect">
            <a:avLst/>
          </a:prstGeom>
          <a:noFill/>
        </p:spPr>
        <p:txBody>
          <a:bodyPr wrap="square" rtlCol="0">
            <a:spAutoFit/>
          </a:bodyPr>
          <a:lstStyle/>
          <a:p>
            <a:r>
              <a:rPr lang="en-IE" b="1" cap="small" dirty="0" smtClean="0">
                <a:solidFill>
                  <a:schemeClr val="accent1"/>
                </a:solidFill>
              </a:rPr>
              <a:t>After</a:t>
            </a:r>
            <a:endParaRPr lang="en-IE" b="1" cap="small" dirty="0">
              <a:solidFill>
                <a:schemeClr val="accent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7211144" cy="994122"/>
          </a:xfrm>
        </p:spPr>
        <p:txBody>
          <a:bodyPr>
            <a:normAutofit/>
          </a:bodyPr>
          <a:lstStyle/>
          <a:p>
            <a:r>
              <a:rPr lang="en-IE" sz="2000" cap="small" dirty="0" smtClean="0"/>
              <a:t>View from River </a:t>
            </a:r>
            <a:r>
              <a:rPr lang="en-IE" sz="2000" cap="small" dirty="0" err="1" smtClean="0"/>
              <a:t>Breagagh</a:t>
            </a:r>
            <a:r>
              <a:rPr lang="en-IE" sz="2000" cap="small" dirty="0" smtClean="0"/>
              <a:t> Bridge </a:t>
            </a:r>
            <a:br>
              <a:rPr lang="en-IE" sz="2000" cap="small" dirty="0" smtClean="0"/>
            </a:br>
            <a:r>
              <a:rPr lang="en-IE" sz="2000" cap="small" dirty="0" smtClean="0"/>
              <a:t>to St </a:t>
            </a:r>
            <a:r>
              <a:rPr lang="en-IE" sz="2000" cap="small" dirty="0" err="1" smtClean="0"/>
              <a:t>Canices</a:t>
            </a:r>
            <a:r>
              <a:rPr lang="en-IE" sz="2000" cap="small" dirty="0" smtClean="0"/>
              <a:t> Cathedral</a:t>
            </a:r>
            <a:endParaRPr lang="en-IE" sz="2000" cap="small" dirty="0"/>
          </a:p>
        </p:txBody>
      </p:sp>
      <p:pic>
        <p:nvPicPr>
          <p:cNvPr id="5124" name="Picture 4"/>
          <p:cNvPicPr>
            <a:picLocks noGrp="1" noChangeAspect="1" noChangeArrowheads="1"/>
          </p:cNvPicPr>
          <p:nvPr>
            <p:ph idx="1"/>
          </p:nvPr>
        </p:nvPicPr>
        <p:blipFill>
          <a:blip r:embed="rId2" cstate="print"/>
          <a:stretch>
            <a:fillRect/>
          </a:stretch>
        </p:blipFill>
        <p:spPr bwMode="auto">
          <a:xfrm>
            <a:off x="755576" y="1556792"/>
            <a:ext cx="7445022" cy="4187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97152"/>
            <a:ext cx="8183880" cy="1051560"/>
          </a:xfrm>
        </p:spPr>
        <p:txBody>
          <a:bodyPr>
            <a:normAutofit/>
          </a:bodyPr>
          <a:lstStyle/>
          <a:p>
            <a:r>
              <a:rPr lang="en-IE" sz="2000" cap="small" dirty="0" smtClean="0"/>
              <a:t>View of St Francis Abbey and St </a:t>
            </a:r>
            <a:r>
              <a:rPr lang="en-IE" sz="2000" cap="small" dirty="0" err="1" smtClean="0"/>
              <a:t>Canices</a:t>
            </a:r>
            <a:r>
              <a:rPr lang="en-IE" sz="2000" cap="small" dirty="0" smtClean="0"/>
              <a:t> Cathedral from the Peace Park</a:t>
            </a:r>
            <a:endParaRPr lang="en-IE" sz="2000" cap="small" dirty="0"/>
          </a:p>
        </p:txBody>
      </p:sp>
      <p:pic>
        <p:nvPicPr>
          <p:cNvPr id="1026" name="Picture 2"/>
          <p:cNvPicPr>
            <a:picLocks noGrp="1" noChangeAspect="1" noChangeArrowheads="1"/>
          </p:cNvPicPr>
          <p:nvPr>
            <p:ph idx="1"/>
          </p:nvPr>
        </p:nvPicPr>
        <p:blipFill>
          <a:blip r:embed="rId2" cstate="print"/>
          <a:stretch>
            <a:fillRect/>
          </a:stretch>
        </p:blipFill>
        <p:spPr bwMode="auto">
          <a:xfrm>
            <a:off x="872508" y="530225"/>
            <a:ext cx="7445022" cy="4187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467544" y="620688"/>
            <a:ext cx="8147248" cy="5184576"/>
          </a:xfrm>
        </p:spPr>
        <p:txBody>
          <a:bodyPr>
            <a:normAutofit/>
          </a:bodyPr>
          <a:lstStyle/>
          <a:p>
            <a:r>
              <a:rPr lang="en-IE" sz="2000" b="1" u="sng" dirty="0" smtClean="0"/>
              <a:t>Mayfair Building</a:t>
            </a:r>
          </a:p>
          <a:p>
            <a:endParaRPr lang="en-IE" sz="2000" b="1" u="sng" dirty="0" smtClean="0"/>
          </a:p>
          <a:p>
            <a:pPr>
              <a:buFont typeface="Arial" pitchFamily="34" charset="0"/>
              <a:buChar char="•"/>
            </a:pPr>
            <a:r>
              <a:rPr lang="en-IE" sz="1800" dirty="0" smtClean="0"/>
              <a:t>   </a:t>
            </a:r>
            <a:r>
              <a:rPr lang="en-IE" sz="1700" dirty="0" smtClean="0"/>
              <a:t>Planning was approved at the July 2016 meeting of Kilkenny Co. Co.</a:t>
            </a:r>
          </a:p>
          <a:p>
            <a:pPr>
              <a:buFont typeface="Arial" pitchFamily="34" charset="0"/>
              <a:buChar char="•"/>
            </a:pPr>
            <a:endParaRPr lang="en-IE" sz="1700" dirty="0" smtClean="0"/>
          </a:p>
          <a:p>
            <a:pPr>
              <a:buFont typeface="Arial" pitchFamily="34" charset="0"/>
              <a:buChar char="•"/>
            </a:pPr>
            <a:r>
              <a:rPr lang="en-IE" sz="1700" dirty="0" smtClean="0"/>
              <a:t>   Work is now commencing on the preparation of enabling studies and</a:t>
            </a:r>
          </a:p>
          <a:p>
            <a:r>
              <a:rPr lang="en-IE" sz="1700" dirty="0" smtClean="0"/>
              <a:t>    investigation works </a:t>
            </a:r>
          </a:p>
          <a:p>
            <a:endParaRPr lang="en-IE" sz="2000" dirty="0" smtClean="0"/>
          </a:p>
          <a:p>
            <a:pPr lvl="1">
              <a:spcBef>
                <a:spcPts val="0"/>
              </a:spcBef>
              <a:buFont typeface="Arial" pitchFamily="34" charset="0"/>
              <a:buChar char="•"/>
            </a:pPr>
            <a:r>
              <a:rPr lang="en-IE" sz="1600" dirty="0" smtClean="0"/>
              <a:t>Preparation of proposal for the</a:t>
            </a:r>
          </a:p>
          <a:p>
            <a:pPr lvl="1">
              <a:spcBef>
                <a:spcPts val="0"/>
              </a:spcBef>
            </a:pPr>
            <a:r>
              <a:rPr lang="en-IE" sz="1600" dirty="0" smtClean="0"/>
              <a:t>   conservation and protection of </a:t>
            </a:r>
          </a:p>
          <a:p>
            <a:pPr lvl="1">
              <a:spcBef>
                <a:spcPts val="0"/>
              </a:spcBef>
            </a:pPr>
            <a:r>
              <a:rPr lang="en-IE" sz="1600" dirty="0" smtClean="0"/>
              <a:t>   the City Walls in the vicinity of</a:t>
            </a:r>
          </a:p>
          <a:p>
            <a:pPr lvl="1">
              <a:spcBef>
                <a:spcPts val="0"/>
              </a:spcBef>
            </a:pPr>
            <a:r>
              <a:rPr lang="en-IE" sz="1600" dirty="0" smtClean="0"/>
              <a:t>   the building.</a:t>
            </a:r>
          </a:p>
          <a:p>
            <a:pPr lvl="1">
              <a:spcBef>
                <a:spcPts val="0"/>
              </a:spcBef>
            </a:pPr>
            <a:endParaRPr lang="en-IE" sz="900" dirty="0" smtClean="0"/>
          </a:p>
          <a:p>
            <a:pPr lvl="1">
              <a:buFont typeface="Arial" pitchFamily="34" charset="0"/>
              <a:buChar char="•"/>
            </a:pPr>
            <a:r>
              <a:rPr lang="en-IE" sz="1600" dirty="0" smtClean="0"/>
              <a:t>Design and implementation </a:t>
            </a:r>
          </a:p>
          <a:p>
            <a:pPr lvl="1"/>
            <a:r>
              <a:rPr lang="en-IE" sz="1600" dirty="0" smtClean="0"/>
              <a:t>   of an archaeological test </a:t>
            </a:r>
          </a:p>
          <a:p>
            <a:pPr lvl="1"/>
            <a:r>
              <a:rPr lang="en-IE" sz="1600" dirty="0" smtClean="0"/>
              <a:t>   excavation strategy.</a:t>
            </a:r>
          </a:p>
          <a:p>
            <a:pPr lvl="1"/>
            <a:endParaRPr lang="en-IE" sz="900" dirty="0" smtClean="0"/>
          </a:p>
          <a:p>
            <a:pPr lvl="1">
              <a:buFont typeface="Arial" pitchFamily="34" charset="0"/>
              <a:buChar char="•"/>
            </a:pPr>
            <a:r>
              <a:rPr lang="en-IE" sz="1600" dirty="0" smtClean="0"/>
              <a:t>Site Investigation works</a:t>
            </a:r>
          </a:p>
          <a:p>
            <a:endParaRPr lang="en-IE" dirty="0" smtClean="0"/>
          </a:p>
          <a:p>
            <a:r>
              <a:rPr lang="en-IE" dirty="0" smtClean="0"/>
              <a:t>All works will be undertaken in consultation with the National Monuments service, with excavation works requiring ministerial consent.</a:t>
            </a:r>
            <a:endParaRPr lang="en-IE" dirty="0"/>
          </a:p>
        </p:txBody>
      </p:sp>
      <p:pic>
        <p:nvPicPr>
          <p:cNvPr id="5" name="Content Placeholder 4"/>
          <p:cNvPicPr>
            <a:picLocks noGrp="1"/>
          </p:cNvPicPr>
          <p:nvPr>
            <p:ph sz="half" idx="1"/>
          </p:nvPr>
        </p:nvPicPr>
        <p:blipFill>
          <a:blip r:embed="rId2" cstate="print">
            <a:extLst>
              <a:ext uri="{28A0092B-C50C-407E-A947-70E740481C1C}">
                <a14:useLocalDpi xmlns:ve="http://schemas.openxmlformats.org/markup-compatibility/2006" xmlns:o="urn:schemas-microsoft-com:office:office" xmlns:m="http://schemas.openxmlformats.org/officeDocument/2006/math" xmlns:v="urn:schemas-microsoft-com:vml" xmlns:wp="http://schemas.openxmlformats.org/drawingml/2006/wordprocessingDrawing" xmlns:w10="urn:schemas-microsoft-com:office:word" xmlns:w="http://schemas.openxmlformats.org/wordprocessingml/2006/main" xmlns:wne="http://schemas.microsoft.com/office/word/2006/wordml" xmlns:a14="http://schemas.microsoft.com/office/drawing/2010/main" xmlns="" xmlns:pic="http://schemas.openxmlformats.org/drawingml/2006/picture" xmlns:lc="http://schemas.openxmlformats.org/drawingml/2006/lockedCanvas" val="0"/>
              </a:ext>
            </a:extLst>
          </a:blip>
          <a:stretch>
            <a:fillRect/>
          </a:stretch>
        </p:blipFill>
        <p:spPr>
          <a:xfrm>
            <a:off x="4499992" y="2636912"/>
            <a:ext cx="3833887" cy="189400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548680"/>
            <a:ext cx="8229600" cy="5256584"/>
          </a:xfrm>
        </p:spPr>
        <p:txBody>
          <a:bodyPr>
            <a:normAutofit/>
          </a:bodyPr>
          <a:lstStyle/>
          <a:p>
            <a:r>
              <a:rPr lang="en-IE" sz="2000" b="1" u="sng" dirty="0" err="1" smtClean="0"/>
              <a:t>Brewhouse</a:t>
            </a:r>
            <a:r>
              <a:rPr lang="en-IE" sz="2000" b="1" u="sng" dirty="0" smtClean="0"/>
              <a:t> Building</a:t>
            </a:r>
          </a:p>
          <a:p>
            <a:endParaRPr lang="en-IE" sz="2000" b="1" u="sng" dirty="0" smtClean="0"/>
          </a:p>
          <a:p>
            <a:r>
              <a:rPr lang="en-IE" sz="1800" dirty="0" smtClean="0"/>
              <a:t>A decision is awaited from An </a:t>
            </a:r>
            <a:r>
              <a:rPr lang="en-IE" sz="1800" dirty="0" err="1" smtClean="0"/>
              <a:t>Bord</a:t>
            </a:r>
            <a:r>
              <a:rPr lang="en-IE" sz="1800" dirty="0" smtClean="0"/>
              <a:t> </a:t>
            </a:r>
            <a:r>
              <a:rPr lang="en-IE" sz="1800" dirty="0" err="1" smtClean="0"/>
              <a:t>Pleanala</a:t>
            </a:r>
            <a:r>
              <a:rPr lang="en-IE" sz="1800" dirty="0" smtClean="0"/>
              <a:t> in relation to the third </a:t>
            </a:r>
            <a:r>
              <a:rPr lang="en-IE" sz="1800" smtClean="0"/>
              <a:t>party referrals </a:t>
            </a:r>
            <a:r>
              <a:rPr lang="en-IE" sz="1800" dirty="0" smtClean="0"/>
              <a:t>seeking a determination in relation </a:t>
            </a:r>
            <a:r>
              <a:rPr lang="en-IE" sz="1800" smtClean="0"/>
              <a:t>to the need </a:t>
            </a:r>
            <a:r>
              <a:rPr lang="en-IE" sz="1800" dirty="0" smtClean="0"/>
              <a:t>for an Environmental Impact Statement for the proposed development  – current indications from the Board are that a decision will be made before the end of Sept. 2016.</a:t>
            </a:r>
          </a:p>
          <a:p>
            <a:endParaRPr lang="en-IE" sz="1800" dirty="0" smtClean="0"/>
          </a:p>
          <a:p>
            <a:r>
              <a:rPr lang="en-IE" sz="1800" dirty="0" smtClean="0"/>
              <a:t>Work is continuing on the detailed design of the building.</a:t>
            </a:r>
          </a:p>
          <a:p>
            <a:pPr>
              <a:buNone/>
            </a:pPr>
            <a:endParaRPr lang="en-IE" sz="1800" dirty="0" smtClean="0"/>
          </a:p>
          <a:p>
            <a:r>
              <a:rPr lang="en-IE" sz="1600" dirty="0" smtClean="0"/>
              <a:t>Site investigation works will </a:t>
            </a:r>
          </a:p>
          <a:p>
            <a:pPr>
              <a:buNone/>
            </a:pPr>
            <a:r>
              <a:rPr lang="en-IE" sz="1600" dirty="0" smtClean="0"/>
              <a:t>    commence once Kilkenny </a:t>
            </a:r>
          </a:p>
          <a:p>
            <a:pPr>
              <a:buNone/>
            </a:pPr>
            <a:r>
              <a:rPr lang="en-IE" sz="1600" dirty="0" smtClean="0"/>
              <a:t>    Co. Co. take possession of </a:t>
            </a:r>
          </a:p>
          <a:p>
            <a:pPr>
              <a:buNone/>
            </a:pPr>
            <a:r>
              <a:rPr lang="en-IE" sz="1600" dirty="0" smtClean="0"/>
              <a:t>    the site.  These works require </a:t>
            </a:r>
          </a:p>
          <a:p>
            <a:pPr>
              <a:buNone/>
            </a:pPr>
            <a:r>
              <a:rPr lang="en-IE" sz="1600" dirty="0" smtClean="0"/>
              <a:t>    Ministerial Consent and this </a:t>
            </a:r>
          </a:p>
          <a:p>
            <a:pPr>
              <a:buNone/>
            </a:pPr>
            <a:r>
              <a:rPr lang="en-IE" sz="1600" dirty="0" smtClean="0"/>
              <a:t>    consent is now in place</a:t>
            </a:r>
            <a:r>
              <a:rPr lang="en-IE" sz="1800" dirty="0" smtClean="0"/>
              <a:t>.</a:t>
            </a:r>
            <a:endParaRPr lang="en-IE" sz="1800" dirty="0"/>
          </a:p>
        </p:txBody>
      </p:sp>
      <p:pic>
        <p:nvPicPr>
          <p:cNvPr id="4" name="Picture 3" descr="U:\Diageo Site\Brewhouse\CGI\14-215_Brewhouse CGI_151117.jpg"/>
          <p:cNvPicPr/>
          <p:nvPr/>
        </p:nvPicPr>
        <p:blipFill>
          <a:blip r:embed="rId2" cstate="print"/>
          <a:srcRect/>
          <a:stretch>
            <a:fillRect/>
          </a:stretch>
        </p:blipFill>
        <p:spPr bwMode="auto">
          <a:xfrm>
            <a:off x="4283968" y="3429000"/>
            <a:ext cx="4176464" cy="2376264"/>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920" y="2204864"/>
            <a:ext cx="8183880" cy="3832286"/>
          </a:xfrm>
        </p:spPr>
        <p:txBody>
          <a:bodyPr anchor="ctr">
            <a:normAutofit/>
          </a:bodyPr>
          <a:lstStyle/>
          <a:p>
            <a:pPr algn="ctr"/>
            <a:r>
              <a:rPr lang="en-IE" sz="1800" cap="small" dirty="0" smtClean="0"/>
              <a:t>Progress on Objectives outlined in Variation no. 1 to the </a:t>
            </a:r>
            <a:br>
              <a:rPr lang="en-IE" sz="1800" cap="small" dirty="0" smtClean="0"/>
            </a:br>
            <a:r>
              <a:rPr lang="en-IE" sz="1800" cap="small" dirty="0" smtClean="0"/>
              <a:t>Kilkenny City &amp; Environs Development Plan 2014 – 2020, </a:t>
            </a:r>
            <a:br>
              <a:rPr lang="en-IE" sz="1800" cap="small" dirty="0" smtClean="0"/>
            </a:br>
            <a:r>
              <a:rPr lang="en-IE" sz="1800" cap="small" dirty="0" smtClean="0"/>
              <a:t>adopted by Kilkenny County Council on 31</a:t>
            </a:r>
            <a:r>
              <a:rPr lang="en-IE" sz="1800" cap="small" baseline="30000" dirty="0" smtClean="0"/>
              <a:t>st</a:t>
            </a:r>
            <a:r>
              <a:rPr lang="en-IE" sz="1800" cap="small" dirty="0" smtClean="0"/>
              <a:t> July 2015 </a:t>
            </a:r>
            <a:r>
              <a:rPr lang="en-IE" dirty="0" smtClean="0"/>
              <a:t/>
            </a:r>
            <a:br>
              <a:rPr lang="en-IE" dirty="0" smtClean="0"/>
            </a:br>
            <a:endParaRPr lang="en-IE"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533400"/>
            <a:ext cx="7610992" cy="1887488"/>
          </a:xfrm>
        </p:spPr>
        <p:txBody>
          <a:bodyPr>
            <a:normAutofit fontScale="90000"/>
          </a:bodyPr>
          <a:lstStyle/>
          <a:p>
            <a:pPr algn="l"/>
            <a:r>
              <a:rPr lang="en-IE" sz="2000" b="1" u="sng" dirty="0" smtClean="0"/>
              <a:t/>
            </a:r>
            <a:br>
              <a:rPr lang="en-IE" sz="2000" b="1" u="sng" dirty="0" smtClean="0"/>
            </a:br>
            <a:r>
              <a:rPr lang="en-IE" sz="2000" b="1" u="sng" dirty="0" smtClean="0"/>
              <a:t/>
            </a:r>
            <a:br>
              <a:rPr lang="en-IE" sz="2000" b="1" u="sng" dirty="0" smtClean="0"/>
            </a:br>
            <a:r>
              <a:rPr lang="en-IE" sz="2000" b="1" u="sng" dirty="0"/>
              <a:t/>
            </a:r>
            <a:br>
              <a:rPr lang="en-IE" sz="2000" b="1" u="sng" dirty="0"/>
            </a:br>
            <a:r>
              <a:rPr lang="en-IE" sz="2000" b="1" u="sng" cap="small" dirty="0" smtClean="0">
                <a:solidFill>
                  <a:srgbClr val="0070C0"/>
                </a:solidFill>
              </a:rPr>
              <a:t>Objective 3H</a:t>
            </a:r>
            <a:r>
              <a:rPr lang="en-IE" sz="2000" dirty="0" smtClean="0"/>
              <a:t/>
            </a:r>
            <a:br>
              <a:rPr lang="en-IE" sz="2000" dirty="0" smtClean="0"/>
            </a:br>
            <a:r>
              <a:rPr lang="en-IE" sz="2000" dirty="0" smtClean="0"/>
              <a:t/>
            </a:r>
            <a:br>
              <a:rPr lang="en-IE" sz="2000" dirty="0" smtClean="0"/>
            </a:br>
            <a:r>
              <a:rPr lang="en-IE" sz="2000" cap="small" dirty="0" smtClean="0">
                <a:solidFill>
                  <a:srgbClr val="0070C0"/>
                </a:solidFill>
              </a:rPr>
              <a:t>To </a:t>
            </a:r>
            <a:r>
              <a:rPr lang="en-IE" sz="2000" cap="small" dirty="0">
                <a:solidFill>
                  <a:srgbClr val="0070C0"/>
                </a:solidFill>
              </a:rPr>
              <a:t>provide for a linear park along the western bank of the River </a:t>
            </a:r>
            <a:r>
              <a:rPr lang="en-IE" sz="2000" cap="small" dirty="0" err="1">
                <a:solidFill>
                  <a:srgbClr val="0070C0"/>
                </a:solidFill>
              </a:rPr>
              <a:t>Nore</a:t>
            </a:r>
            <a:r>
              <a:rPr lang="en-IE" sz="2000" cap="small" dirty="0">
                <a:solidFill>
                  <a:srgbClr val="0070C0"/>
                </a:solidFill>
              </a:rPr>
              <a:t> connecting to the </a:t>
            </a:r>
            <a:r>
              <a:rPr lang="en-IE" sz="2000" cap="small" dirty="0" smtClean="0">
                <a:solidFill>
                  <a:srgbClr val="0070C0"/>
                </a:solidFill>
              </a:rPr>
              <a:t>existing River </a:t>
            </a:r>
            <a:r>
              <a:rPr lang="en-IE" sz="2000" cap="small" dirty="0" err="1">
                <a:solidFill>
                  <a:srgbClr val="0070C0"/>
                </a:solidFill>
              </a:rPr>
              <a:t>Nore</a:t>
            </a:r>
            <a:r>
              <a:rPr lang="en-IE" sz="2000" cap="small" dirty="0">
                <a:solidFill>
                  <a:srgbClr val="0070C0"/>
                </a:solidFill>
              </a:rPr>
              <a:t> linear park north of Green’s Bridge and the existing River </a:t>
            </a:r>
            <a:r>
              <a:rPr lang="en-IE" sz="2000" cap="small" dirty="0" err="1">
                <a:solidFill>
                  <a:srgbClr val="0070C0"/>
                </a:solidFill>
              </a:rPr>
              <a:t>Nore</a:t>
            </a:r>
            <a:r>
              <a:rPr lang="en-IE" sz="2000" cap="small" dirty="0">
                <a:solidFill>
                  <a:srgbClr val="0070C0"/>
                </a:solidFill>
              </a:rPr>
              <a:t> linear park south </a:t>
            </a:r>
            <a:r>
              <a:rPr lang="en-IE" sz="2000" cap="small" dirty="0" smtClean="0">
                <a:solidFill>
                  <a:srgbClr val="0070C0"/>
                </a:solidFill>
              </a:rPr>
              <a:t>of the </a:t>
            </a:r>
            <a:r>
              <a:rPr lang="en-IE" sz="2000" cap="small" dirty="0" err="1">
                <a:solidFill>
                  <a:srgbClr val="0070C0"/>
                </a:solidFill>
              </a:rPr>
              <a:t>Masterplan</a:t>
            </a:r>
            <a:r>
              <a:rPr lang="en-IE" sz="2000" cap="small" dirty="0">
                <a:solidFill>
                  <a:srgbClr val="0070C0"/>
                </a:solidFill>
              </a:rPr>
              <a:t> area (Canal Walk) </a:t>
            </a:r>
            <a:r>
              <a:rPr lang="en-IE" dirty="0"/>
              <a:t/>
            </a:r>
            <a:br>
              <a:rPr lang="en-IE" dirty="0"/>
            </a:br>
            <a:endParaRPr lang="en-IE" dirty="0"/>
          </a:p>
        </p:txBody>
      </p:sp>
      <p:sp>
        <p:nvSpPr>
          <p:cNvPr id="3" name="Content Placeholder 2"/>
          <p:cNvSpPr>
            <a:spLocks noGrp="1"/>
          </p:cNvSpPr>
          <p:nvPr>
            <p:ph type="body" idx="2"/>
          </p:nvPr>
        </p:nvSpPr>
        <p:spPr>
          <a:xfrm>
            <a:off x="5076056" y="2348880"/>
            <a:ext cx="3434591" cy="3305034"/>
          </a:xfrm>
        </p:spPr>
        <p:txBody>
          <a:bodyPr>
            <a:normAutofit fontScale="92500" lnSpcReduction="20000"/>
          </a:bodyPr>
          <a:lstStyle/>
          <a:p>
            <a:pPr>
              <a:buNone/>
            </a:pPr>
            <a:endParaRPr lang="en-IE" sz="2200" b="1" u="sng" dirty="0" smtClean="0"/>
          </a:p>
          <a:p>
            <a:pPr>
              <a:buNone/>
            </a:pPr>
            <a:r>
              <a:rPr lang="en-IE" sz="2200" b="1" u="sng" dirty="0" smtClean="0"/>
              <a:t>Current Status</a:t>
            </a:r>
          </a:p>
          <a:p>
            <a:pPr>
              <a:buNone/>
            </a:pPr>
            <a:endParaRPr lang="en-IE" sz="2200" b="1" u="sng" dirty="0" smtClean="0"/>
          </a:p>
          <a:p>
            <a:pPr>
              <a:buNone/>
            </a:pPr>
            <a:endParaRPr lang="en-IE" sz="1200" b="1" u="sng" dirty="0" smtClean="0"/>
          </a:p>
          <a:p>
            <a:pPr>
              <a:buFont typeface="Arial" pitchFamily="34" charset="0"/>
              <a:buChar char="•"/>
            </a:pPr>
            <a:r>
              <a:rPr lang="en-IE" sz="1900" dirty="0" smtClean="0"/>
              <a:t>  Detailed Design and </a:t>
            </a:r>
          </a:p>
          <a:p>
            <a:r>
              <a:rPr lang="en-IE" sz="1900" dirty="0" smtClean="0"/>
              <a:t>   Tender Documents are</a:t>
            </a:r>
          </a:p>
          <a:p>
            <a:r>
              <a:rPr lang="en-IE" sz="1900" dirty="0" smtClean="0"/>
              <a:t>   currently being prepared.</a:t>
            </a:r>
          </a:p>
          <a:p>
            <a:endParaRPr lang="en-IE" sz="1900" dirty="0" smtClean="0"/>
          </a:p>
          <a:p>
            <a:pPr>
              <a:buFont typeface="Arial" pitchFamily="34" charset="0"/>
              <a:buChar char="•"/>
            </a:pPr>
            <a:r>
              <a:rPr lang="en-IE" sz="1900" dirty="0" smtClean="0"/>
              <a:t>  Archaeological test </a:t>
            </a:r>
          </a:p>
          <a:p>
            <a:r>
              <a:rPr lang="en-IE" sz="1900" dirty="0" smtClean="0"/>
              <a:t>   excavations have been </a:t>
            </a:r>
          </a:p>
          <a:p>
            <a:r>
              <a:rPr lang="en-IE" sz="1900" dirty="0" smtClean="0"/>
              <a:t>   designed and tender</a:t>
            </a:r>
          </a:p>
          <a:p>
            <a:r>
              <a:rPr lang="en-IE" sz="1900" dirty="0" smtClean="0"/>
              <a:t>   documents are currently</a:t>
            </a:r>
          </a:p>
          <a:p>
            <a:r>
              <a:rPr lang="en-IE" sz="1900" dirty="0" smtClean="0"/>
              <a:t>   being prepared for the</a:t>
            </a:r>
          </a:p>
          <a:p>
            <a:r>
              <a:rPr lang="en-IE" sz="1900" dirty="0" smtClean="0"/>
              <a:t>   excavation works.</a:t>
            </a:r>
            <a:endParaRPr lang="en-IE" sz="1900" dirty="0"/>
          </a:p>
        </p:txBody>
      </p:sp>
      <p:pic>
        <p:nvPicPr>
          <p:cNvPr id="1026" name="Picture 2"/>
          <p:cNvPicPr>
            <a:picLocks noGrp="1" noChangeAspect="1" noChangeArrowheads="1"/>
          </p:cNvPicPr>
          <p:nvPr>
            <p:ph sz="half" idx="1"/>
          </p:nvPr>
        </p:nvPicPr>
        <p:blipFill>
          <a:blip r:embed="rId2" cstate="print"/>
          <a:stretch>
            <a:fillRect/>
          </a:stretch>
        </p:blipFill>
        <p:spPr bwMode="auto">
          <a:xfrm>
            <a:off x="611560" y="3191408"/>
            <a:ext cx="4320480" cy="261514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533400"/>
            <a:ext cx="7755008" cy="1455440"/>
          </a:xfrm>
        </p:spPr>
        <p:txBody>
          <a:bodyPr>
            <a:normAutofit fontScale="90000"/>
          </a:bodyPr>
          <a:lstStyle/>
          <a:p>
            <a:pPr algn="l"/>
            <a:r>
              <a:rPr lang="en-IE" sz="2200" dirty="0" smtClean="0"/>
              <a:t/>
            </a:r>
            <a:br>
              <a:rPr lang="en-IE" sz="2200" dirty="0" smtClean="0"/>
            </a:br>
            <a:r>
              <a:rPr lang="en-IE" sz="2200" dirty="0"/>
              <a:t/>
            </a:r>
            <a:br>
              <a:rPr lang="en-IE" sz="2200" dirty="0"/>
            </a:br>
            <a:r>
              <a:rPr lang="en-IE" sz="2000" b="1" cap="small" dirty="0" smtClean="0">
                <a:solidFill>
                  <a:srgbClr val="0070C0"/>
                </a:solidFill>
              </a:rPr>
              <a:t>Objective 3I </a:t>
            </a:r>
            <a:r>
              <a:rPr lang="en-IE" sz="2000" cap="small" dirty="0" smtClean="0">
                <a:solidFill>
                  <a:srgbClr val="0070C0"/>
                </a:solidFill>
              </a:rPr>
              <a:t/>
            </a:r>
            <a:br>
              <a:rPr lang="en-IE" sz="2000" cap="small" dirty="0" smtClean="0">
                <a:solidFill>
                  <a:srgbClr val="0070C0"/>
                </a:solidFill>
              </a:rPr>
            </a:br>
            <a:r>
              <a:rPr lang="en-IE" sz="2000" cap="small" dirty="0" smtClean="0">
                <a:solidFill>
                  <a:srgbClr val="0070C0"/>
                </a:solidFill>
              </a:rPr>
              <a:t>To </a:t>
            </a:r>
            <a:r>
              <a:rPr lang="en-IE" sz="2000" cap="small" dirty="0">
                <a:solidFill>
                  <a:srgbClr val="0070C0"/>
                </a:solidFill>
              </a:rPr>
              <a:t>provide for an urban park in the vicinity of St. Francis Abbey (National Monument</a:t>
            </a:r>
            <a:r>
              <a:rPr lang="en-IE" sz="2000" cap="small" dirty="0" smtClean="0">
                <a:solidFill>
                  <a:srgbClr val="0070C0"/>
                </a:solidFill>
              </a:rPr>
              <a:t>) incorporating </a:t>
            </a:r>
            <a:r>
              <a:rPr lang="en-IE" sz="2000" cap="small" dirty="0">
                <a:solidFill>
                  <a:srgbClr val="0070C0"/>
                </a:solidFill>
              </a:rPr>
              <a:t>the City Walls, Evan’s Turret and St. Francis’ Well </a:t>
            </a:r>
            <a:r>
              <a:rPr lang="en-IE" sz="2000" cap="small" dirty="0" smtClean="0">
                <a:solidFill>
                  <a:srgbClr val="0070C0"/>
                </a:solidFill>
              </a:rPr>
              <a:t>Quarter </a:t>
            </a:r>
            <a:r>
              <a:rPr lang="en-IE" sz="2000" cap="small" dirty="0" err="1">
                <a:solidFill>
                  <a:srgbClr val="0070C0"/>
                </a:solidFill>
              </a:rPr>
              <a:t>Masterplan</a:t>
            </a:r>
            <a:r>
              <a:rPr lang="en-IE" sz="2000" cap="small" dirty="0" smtClean="0">
                <a:solidFill>
                  <a:srgbClr val="0070C0"/>
                </a:solidFill>
              </a:rPr>
              <a:t>.</a:t>
            </a:r>
            <a:r>
              <a:rPr lang="en-IE" dirty="0"/>
              <a:t/>
            </a:r>
            <a:br>
              <a:rPr lang="en-IE" dirty="0"/>
            </a:br>
            <a:endParaRPr lang="en-IE" dirty="0"/>
          </a:p>
        </p:txBody>
      </p:sp>
      <p:sp>
        <p:nvSpPr>
          <p:cNvPr id="3" name="Content Placeholder 2"/>
          <p:cNvSpPr>
            <a:spLocks noGrp="1"/>
          </p:cNvSpPr>
          <p:nvPr>
            <p:ph sz="half" idx="1"/>
          </p:nvPr>
        </p:nvSpPr>
        <p:spPr>
          <a:xfrm>
            <a:off x="539552" y="1772816"/>
            <a:ext cx="4842183" cy="4025746"/>
          </a:xfrm>
        </p:spPr>
        <p:txBody>
          <a:bodyPr>
            <a:normAutofit fontScale="92500" lnSpcReduction="10000"/>
          </a:bodyPr>
          <a:lstStyle/>
          <a:p>
            <a:endParaRPr lang="en-IE" sz="2000" dirty="0" smtClean="0"/>
          </a:p>
          <a:p>
            <a:r>
              <a:rPr lang="en-IE" sz="1700" dirty="0" smtClean="0"/>
              <a:t>An Archaeological Assessment Strategy, including test excavations, </a:t>
            </a:r>
          </a:p>
          <a:p>
            <a:pPr>
              <a:buNone/>
            </a:pPr>
            <a:r>
              <a:rPr lang="en-IE" sz="1700" dirty="0" smtClean="0"/>
              <a:t>    is currently being prepared in consultation with the National Monuments Service.</a:t>
            </a:r>
          </a:p>
          <a:p>
            <a:endParaRPr lang="en-IE" sz="1700" dirty="0" smtClean="0"/>
          </a:p>
          <a:p>
            <a:r>
              <a:rPr lang="en-US" sz="1700" dirty="0" smtClean="0"/>
              <a:t>Trial </a:t>
            </a:r>
            <a:r>
              <a:rPr lang="en-US" sz="1700" dirty="0" err="1" smtClean="0"/>
              <a:t>Archaeo</a:t>
            </a:r>
            <a:r>
              <a:rPr lang="en-US" sz="1700" dirty="0" smtClean="0"/>
              <a:t>-Geophysical </a:t>
            </a:r>
            <a:r>
              <a:rPr lang="en-US" sz="1700" dirty="0"/>
              <a:t>(GPR) </a:t>
            </a:r>
            <a:r>
              <a:rPr lang="en-US" sz="1700" dirty="0" smtClean="0"/>
              <a:t>Survey is proposed in this area. </a:t>
            </a:r>
          </a:p>
          <a:p>
            <a:pPr>
              <a:buNone/>
            </a:pPr>
            <a:r>
              <a:rPr lang="en-US" sz="1700" dirty="0" smtClean="0"/>
              <a:t> </a:t>
            </a:r>
          </a:p>
          <a:p>
            <a:r>
              <a:rPr lang="en-US" sz="1700" dirty="0" smtClean="0"/>
              <a:t>If successful, the survey will be extended to the full site.</a:t>
            </a:r>
          </a:p>
          <a:p>
            <a:endParaRPr lang="en-US" sz="1700" dirty="0" smtClean="0"/>
          </a:p>
          <a:p>
            <a:r>
              <a:rPr lang="en-US" sz="1700" dirty="0" smtClean="0"/>
              <a:t>Ministerial License has been </a:t>
            </a:r>
          </a:p>
          <a:p>
            <a:pPr>
              <a:buNone/>
            </a:pPr>
            <a:r>
              <a:rPr lang="en-US" sz="1700" dirty="0" smtClean="0"/>
              <a:t>    received for the proposed GPR survey</a:t>
            </a:r>
            <a:endParaRPr lang="en-IE" sz="1700" dirty="0"/>
          </a:p>
        </p:txBody>
      </p:sp>
      <p:pic>
        <p:nvPicPr>
          <p:cNvPr id="2050" name="Picture 2"/>
          <p:cNvPicPr>
            <a:picLocks noGrp="1" noChangeAspect="1" noChangeArrowheads="1"/>
          </p:cNvPicPr>
          <p:nvPr>
            <p:ph sz="half" idx="4294967295"/>
          </p:nvPr>
        </p:nvPicPr>
        <p:blipFill>
          <a:blip r:embed="rId2" cstate="print"/>
          <a:srcRect/>
          <a:stretch>
            <a:fillRect/>
          </a:stretch>
        </p:blipFill>
        <p:spPr bwMode="auto">
          <a:xfrm>
            <a:off x="5364088" y="2708920"/>
            <a:ext cx="3303587" cy="2652712"/>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33400"/>
            <a:ext cx="7971032" cy="1527448"/>
          </a:xfrm>
        </p:spPr>
        <p:txBody>
          <a:bodyPr>
            <a:normAutofit fontScale="90000"/>
          </a:bodyPr>
          <a:lstStyle/>
          <a:p>
            <a:pPr algn="l"/>
            <a:r>
              <a:rPr lang="en-IE" sz="2000" b="1" cap="small" dirty="0" smtClean="0">
                <a:solidFill>
                  <a:srgbClr val="0070C0"/>
                </a:solidFill>
              </a:rPr>
              <a:t>Objective 3J </a:t>
            </a:r>
            <a:r>
              <a:rPr lang="en-IE" sz="2000" cap="small" dirty="0" smtClean="0">
                <a:solidFill>
                  <a:srgbClr val="0070C0"/>
                </a:solidFill>
              </a:rPr>
              <a:t/>
            </a:r>
            <a:br>
              <a:rPr lang="en-IE" sz="2000" cap="small" dirty="0" smtClean="0">
                <a:solidFill>
                  <a:srgbClr val="0070C0"/>
                </a:solidFill>
              </a:rPr>
            </a:br>
            <a:r>
              <a:rPr lang="en-IE" sz="2000" cap="small" dirty="0" smtClean="0">
                <a:solidFill>
                  <a:srgbClr val="0070C0"/>
                </a:solidFill>
              </a:rPr>
              <a:t>To </a:t>
            </a:r>
            <a:r>
              <a:rPr lang="en-IE" sz="2000" cap="small" dirty="0">
                <a:solidFill>
                  <a:srgbClr val="0070C0"/>
                </a:solidFill>
              </a:rPr>
              <a:t>prepare a Heritage Conservation Plan for St. Francis Abbey, Evans’ Turret and St. Francis’ </a:t>
            </a:r>
            <a:r>
              <a:rPr lang="en-IE" sz="2000" cap="small" dirty="0" smtClean="0">
                <a:solidFill>
                  <a:srgbClr val="0070C0"/>
                </a:solidFill>
              </a:rPr>
              <a:t>Well in </a:t>
            </a:r>
            <a:r>
              <a:rPr lang="en-IE" sz="2000" cap="small" dirty="0">
                <a:solidFill>
                  <a:srgbClr val="0070C0"/>
                </a:solidFill>
              </a:rPr>
              <a:t>the context of the existing City Wall conservation plan </a:t>
            </a:r>
            <a:r>
              <a:rPr lang="en-IE" sz="2000" dirty="0"/>
              <a:t/>
            </a:r>
            <a:br>
              <a:rPr lang="en-IE" sz="2000" dirty="0"/>
            </a:br>
            <a:endParaRPr lang="en-IE" sz="2000" dirty="0"/>
          </a:p>
        </p:txBody>
      </p:sp>
      <p:sp>
        <p:nvSpPr>
          <p:cNvPr id="3" name="Content Placeholder 2"/>
          <p:cNvSpPr>
            <a:spLocks noGrp="1"/>
          </p:cNvSpPr>
          <p:nvPr>
            <p:ph sz="half" idx="1"/>
          </p:nvPr>
        </p:nvSpPr>
        <p:spPr>
          <a:xfrm>
            <a:off x="467544" y="2564904"/>
            <a:ext cx="4919987" cy="3089642"/>
          </a:xfrm>
        </p:spPr>
        <p:txBody>
          <a:bodyPr>
            <a:normAutofit/>
          </a:bodyPr>
          <a:lstStyle/>
          <a:p>
            <a:r>
              <a:rPr lang="en-IE" sz="1600" dirty="0" smtClean="0"/>
              <a:t>Conservation plan is dependent on the findings of the proposed GPR Survey and the archaeological test excavations in this area.</a:t>
            </a:r>
          </a:p>
          <a:p>
            <a:pPr>
              <a:buNone/>
            </a:pPr>
            <a:endParaRPr lang="en-IE" sz="1800" dirty="0" smtClean="0"/>
          </a:p>
          <a:p>
            <a:r>
              <a:rPr lang="en-IE" sz="1600" dirty="0" smtClean="0"/>
              <a:t>Work on these surveys and the test excavations can only be undertaken after Kilkenny County Council take possession of the site. </a:t>
            </a:r>
            <a:endParaRPr lang="en-IE" sz="1600" dirty="0"/>
          </a:p>
        </p:txBody>
      </p:sp>
      <p:pic>
        <p:nvPicPr>
          <p:cNvPr id="3074" name="Picture 2"/>
          <p:cNvPicPr>
            <a:picLocks noGrp="1" noChangeAspect="1" noChangeArrowheads="1"/>
          </p:cNvPicPr>
          <p:nvPr>
            <p:ph sz="half" idx="4294967295"/>
          </p:nvPr>
        </p:nvPicPr>
        <p:blipFill>
          <a:blip r:embed="rId2" cstate="print"/>
          <a:stretch>
            <a:fillRect/>
          </a:stretch>
        </p:blipFill>
        <p:spPr bwMode="auto">
          <a:xfrm>
            <a:off x="5364088" y="2708920"/>
            <a:ext cx="3083155" cy="209569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9552" y="533400"/>
            <a:ext cx="7971032" cy="1743472"/>
          </a:xfrm>
        </p:spPr>
        <p:txBody>
          <a:bodyPr>
            <a:normAutofit fontScale="90000"/>
          </a:bodyPr>
          <a:lstStyle/>
          <a:p>
            <a:pPr algn="l"/>
            <a:r>
              <a:rPr lang="en-IE" sz="2000" b="1" cap="small" dirty="0" smtClean="0">
                <a:solidFill>
                  <a:srgbClr val="0070C0"/>
                </a:solidFill>
              </a:rPr>
              <a:t>Objective 3K </a:t>
            </a:r>
            <a:r>
              <a:rPr lang="en-IE" sz="2000" cap="small" dirty="0" smtClean="0">
                <a:solidFill>
                  <a:srgbClr val="0070C0"/>
                </a:solidFill>
              </a:rPr>
              <a:t/>
            </a:r>
            <a:br>
              <a:rPr lang="en-IE" sz="2000" cap="small" dirty="0" smtClean="0">
                <a:solidFill>
                  <a:srgbClr val="0070C0"/>
                </a:solidFill>
              </a:rPr>
            </a:br>
            <a:r>
              <a:rPr lang="en-IE" sz="2000" cap="small" dirty="0" smtClean="0">
                <a:solidFill>
                  <a:srgbClr val="0070C0"/>
                </a:solidFill>
              </a:rPr>
              <a:t>To </a:t>
            </a:r>
            <a:r>
              <a:rPr lang="en-IE" sz="2000" cap="small" dirty="0">
                <a:solidFill>
                  <a:srgbClr val="0070C0"/>
                </a:solidFill>
              </a:rPr>
              <a:t>prepare urban design criteria and recommendations and archaeological </a:t>
            </a:r>
            <a:r>
              <a:rPr lang="en-IE" sz="2000" cap="small" dirty="0" smtClean="0">
                <a:solidFill>
                  <a:srgbClr val="0070C0"/>
                </a:solidFill>
              </a:rPr>
              <a:t>recommendations for </a:t>
            </a:r>
            <a:r>
              <a:rPr lang="en-IE" sz="2000" cap="small" dirty="0">
                <a:solidFill>
                  <a:srgbClr val="0070C0"/>
                </a:solidFill>
              </a:rPr>
              <a:t>the implementation of the Abbey Creative Quarter </a:t>
            </a:r>
            <a:r>
              <a:rPr lang="en-IE" sz="2000" cap="small" dirty="0" err="1">
                <a:solidFill>
                  <a:srgbClr val="0070C0"/>
                </a:solidFill>
              </a:rPr>
              <a:t>Masterplan</a:t>
            </a:r>
            <a:r>
              <a:rPr lang="en-IE" sz="2000" cap="small" dirty="0">
                <a:solidFill>
                  <a:srgbClr val="0070C0"/>
                </a:solidFill>
              </a:rPr>
              <a:t>.</a:t>
            </a:r>
            <a:r>
              <a:rPr lang="en-IE" sz="2200" dirty="0"/>
              <a:t/>
            </a:r>
            <a:br>
              <a:rPr lang="en-IE" sz="2200" dirty="0"/>
            </a:br>
            <a:endParaRPr lang="en-IE" sz="2200" dirty="0"/>
          </a:p>
        </p:txBody>
      </p:sp>
      <p:sp>
        <p:nvSpPr>
          <p:cNvPr id="6" name="Content Placeholder 5"/>
          <p:cNvSpPr>
            <a:spLocks noGrp="1"/>
          </p:cNvSpPr>
          <p:nvPr>
            <p:ph sz="half" idx="1"/>
          </p:nvPr>
        </p:nvSpPr>
        <p:spPr>
          <a:xfrm>
            <a:off x="611560" y="2276872"/>
            <a:ext cx="7704856" cy="3377674"/>
          </a:xfrm>
        </p:spPr>
        <p:txBody>
          <a:bodyPr>
            <a:normAutofit fontScale="77500" lnSpcReduction="20000"/>
          </a:bodyPr>
          <a:lstStyle/>
          <a:p>
            <a:pPr>
              <a:buNone/>
            </a:pPr>
            <a:r>
              <a:rPr lang="en-IE" sz="2000" dirty="0"/>
              <a:t>	</a:t>
            </a:r>
            <a:r>
              <a:rPr lang="en-IE" sz="2000" b="1" u="sng" dirty="0" smtClean="0"/>
              <a:t>Urban Design Criteria</a:t>
            </a:r>
          </a:p>
          <a:p>
            <a:pPr>
              <a:buNone/>
            </a:pPr>
            <a:r>
              <a:rPr lang="en-IE" sz="2000" dirty="0" smtClean="0"/>
              <a:t>	Tenders have been received for the preparation of Urban Design Criteria – work on this element of the </a:t>
            </a:r>
            <a:r>
              <a:rPr lang="en-IE" sz="2000" dirty="0" err="1" smtClean="0"/>
              <a:t>Masterplan</a:t>
            </a:r>
            <a:r>
              <a:rPr lang="en-IE" sz="2000" dirty="0" smtClean="0"/>
              <a:t> will commence in October 2016.</a:t>
            </a:r>
          </a:p>
          <a:p>
            <a:endParaRPr lang="en-IE" sz="2000" dirty="0" smtClean="0"/>
          </a:p>
          <a:p>
            <a:pPr>
              <a:buNone/>
            </a:pPr>
            <a:r>
              <a:rPr lang="en-IE" sz="2000" dirty="0" smtClean="0"/>
              <a:t>	</a:t>
            </a:r>
            <a:r>
              <a:rPr lang="en-IE" sz="2000" b="1" u="sng" dirty="0" smtClean="0"/>
              <a:t>Archaeology</a:t>
            </a:r>
            <a:endParaRPr lang="en-IE" sz="2000" b="1" u="sng" dirty="0"/>
          </a:p>
          <a:p>
            <a:pPr>
              <a:buNone/>
            </a:pPr>
            <a:r>
              <a:rPr lang="en-IE" sz="2000" dirty="0" smtClean="0"/>
              <a:t>	An Archaeological Assessment Strategy is currently being prepared for each of the Public Realm Areas and the Urban Blocks proposed in the </a:t>
            </a:r>
            <a:r>
              <a:rPr lang="en-IE" sz="2000" dirty="0" err="1" smtClean="0"/>
              <a:t>Masterplan</a:t>
            </a:r>
            <a:r>
              <a:rPr lang="en-IE" sz="2000" dirty="0" smtClean="0"/>
              <a:t>. These draft strategies have been prepared in consultation with the National Monuments Service.</a:t>
            </a:r>
          </a:p>
          <a:p>
            <a:endParaRPr lang="en-IE" sz="2000" dirty="0"/>
          </a:p>
          <a:p>
            <a:pPr>
              <a:buNone/>
            </a:pPr>
            <a:r>
              <a:rPr lang="en-IE" sz="2000" dirty="0" smtClean="0"/>
              <a:t>	Tenders have recently been sought for a trial </a:t>
            </a:r>
            <a:r>
              <a:rPr lang="en-IE" sz="2000" dirty="0" err="1" smtClean="0"/>
              <a:t>Archaeo</a:t>
            </a:r>
            <a:r>
              <a:rPr lang="en-IE" sz="2000" dirty="0" smtClean="0"/>
              <a:t>-Geophysical (GPR) survey of the site.  If successful, the survey will be extended to include the full Brewery Site.</a:t>
            </a:r>
            <a:endParaRPr lang="en-IE"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183880" cy="576064"/>
          </a:xfrm>
        </p:spPr>
        <p:txBody>
          <a:bodyPr>
            <a:normAutofit/>
          </a:bodyPr>
          <a:lstStyle/>
          <a:p>
            <a:pPr algn="l"/>
            <a:r>
              <a:rPr lang="en-IE" sz="2000" b="1" cap="small" dirty="0" smtClean="0"/>
              <a:t>Abbey Creative Quarter – Update Sept. 2016</a:t>
            </a:r>
            <a:endParaRPr lang="en-IE" sz="2000" b="1" cap="small" dirty="0"/>
          </a:p>
        </p:txBody>
      </p:sp>
      <p:sp>
        <p:nvSpPr>
          <p:cNvPr id="3" name="Content Placeholder 2"/>
          <p:cNvSpPr>
            <a:spLocks noGrp="1"/>
          </p:cNvSpPr>
          <p:nvPr>
            <p:ph idx="1"/>
          </p:nvPr>
        </p:nvSpPr>
        <p:spPr>
          <a:xfrm>
            <a:off x="502920" y="1772816"/>
            <a:ext cx="8183880" cy="2945488"/>
          </a:xfrm>
        </p:spPr>
        <p:txBody>
          <a:bodyPr>
            <a:normAutofit/>
          </a:bodyPr>
          <a:lstStyle/>
          <a:p>
            <a:r>
              <a:rPr lang="en-IE" sz="1800" dirty="0" smtClean="0"/>
              <a:t>Demolition works are now significantly complete, with an expected completion date of end Sept. 2016.</a:t>
            </a:r>
          </a:p>
          <a:p>
            <a:pPr>
              <a:buNone/>
            </a:pPr>
            <a:endParaRPr lang="en-IE" sz="2000" dirty="0" smtClean="0">
              <a:solidFill>
                <a:schemeClr val="accent1"/>
              </a:solidFill>
            </a:endParaRPr>
          </a:p>
        </p:txBody>
      </p:sp>
      <p:sp>
        <p:nvSpPr>
          <p:cNvPr id="6" name="TextBox 5"/>
          <p:cNvSpPr txBox="1"/>
          <p:nvPr/>
        </p:nvSpPr>
        <p:spPr>
          <a:xfrm>
            <a:off x="2483768" y="3717032"/>
            <a:ext cx="5904656" cy="369332"/>
          </a:xfrm>
          <a:prstGeom prst="rect">
            <a:avLst/>
          </a:prstGeom>
          <a:noFill/>
        </p:spPr>
        <p:txBody>
          <a:bodyPr wrap="square" rtlCol="0">
            <a:spAutoFit/>
          </a:bodyPr>
          <a:lstStyle/>
          <a:p>
            <a:endParaRPr lang="en-IE" dirty="0"/>
          </a:p>
        </p:txBody>
      </p:sp>
      <p:pic>
        <p:nvPicPr>
          <p:cNvPr id="6148" name="Picture 4"/>
          <p:cNvPicPr>
            <a:picLocks noChangeAspect="1" noChangeArrowheads="1"/>
          </p:cNvPicPr>
          <p:nvPr/>
        </p:nvPicPr>
        <p:blipFill>
          <a:blip r:embed="rId2" cstate="print"/>
          <a:srcRect/>
          <a:stretch>
            <a:fillRect/>
          </a:stretch>
        </p:blipFill>
        <p:spPr bwMode="auto">
          <a:xfrm>
            <a:off x="3679392" y="2708920"/>
            <a:ext cx="4864541" cy="2736304"/>
          </a:xfrm>
          <a:prstGeom prst="rect">
            <a:avLst/>
          </a:prstGeom>
          <a:noFill/>
          <a:ln w="9525">
            <a:noFill/>
            <a:miter lim="800000"/>
            <a:headEnd/>
            <a:tailEnd/>
          </a:ln>
          <a:effectLst/>
        </p:spPr>
      </p:pic>
      <p:sp>
        <p:nvSpPr>
          <p:cNvPr id="10" name="TextBox 9"/>
          <p:cNvSpPr txBox="1"/>
          <p:nvPr/>
        </p:nvSpPr>
        <p:spPr>
          <a:xfrm>
            <a:off x="539552" y="2708920"/>
            <a:ext cx="3096344" cy="2031325"/>
          </a:xfrm>
          <a:prstGeom prst="rect">
            <a:avLst/>
          </a:prstGeom>
          <a:noFill/>
        </p:spPr>
        <p:txBody>
          <a:bodyPr wrap="square" rtlCol="0">
            <a:spAutoFit/>
          </a:bodyPr>
          <a:lstStyle/>
          <a:p>
            <a:pPr>
              <a:buFont typeface="Arial" pitchFamily="34" charset="0"/>
              <a:buChar char="•"/>
            </a:pPr>
            <a:r>
              <a:rPr lang="en-IE" dirty="0" smtClean="0"/>
              <a:t>   It is now expected  </a:t>
            </a:r>
          </a:p>
          <a:p>
            <a:r>
              <a:rPr lang="en-IE" dirty="0" smtClean="0"/>
              <a:t>    that the site purchase </a:t>
            </a:r>
          </a:p>
          <a:p>
            <a:r>
              <a:rPr lang="en-IE" dirty="0" smtClean="0"/>
              <a:t>    will be completed and</a:t>
            </a:r>
          </a:p>
          <a:p>
            <a:r>
              <a:rPr lang="en-IE" dirty="0" smtClean="0"/>
              <a:t>    the site handed over</a:t>
            </a:r>
          </a:p>
          <a:p>
            <a:r>
              <a:rPr lang="en-IE" dirty="0" smtClean="0"/>
              <a:t>    to Kilkenny Co. Co.</a:t>
            </a:r>
          </a:p>
          <a:p>
            <a:r>
              <a:rPr lang="en-IE" dirty="0" smtClean="0"/>
              <a:t>    towards the end of </a:t>
            </a:r>
          </a:p>
          <a:p>
            <a:r>
              <a:rPr lang="en-IE" dirty="0" smtClean="0"/>
              <a:t>    October 2016.</a:t>
            </a:r>
            <a:endParaRPr lang="en-IE"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6210"/>
          </a:xfrm>
        </p:spPr>
        <p:txBody>
          <a:bodyPr>
            <a:noAutofit/>
          </a:bodyPr>
          <a:lstStyle/>
          <a:p>
            <a:pPr algn="l"/>
            <a:r>
              <a:rPr lang="en-IE" sz="1800" cap="small" dirty="0" smtClean="0">
                <a:solidFill>
                  <a:srgbClr val="0070C0"/>
                </a:solidFill>
              </a:rPr>
              <a:t>Objective 3M </a:t>
            </a:r>
            <a:br>
              <a:rPr lang="en-IE" sz="1800" cap="small" dirty="0" smtClean="0">
                <a:solidFill>
                  <a:srgbClr val="0070C0"/>
                </a:solidFill>
              </a:rPr>
            </a:br>
            <a:r>
              <a:rPr lang="en-IE" sz="1800" cap="small" dirty="0" smtClean="0">
                <a:solidFill>
                  <a:srgbClr val="0070C0"/>
                </a:solidFill>
              </a:rPr>
              <a:t>To </a:t>
            </a:r>
            <a:r>
              <a:rPr lang="en-IE" sz="1800" cap="small" dirty="0">
                <a:solidFill>
                  <a:srgbClr val="0070C0"/>
                </a:solidFill>
              </a:rPr>
              <a:t>develop a low carbon energy strategy for the </a:t>
            </a:r>
            <a:r>
              <a:rPr lang="en-IE" sz="1800" cap="small" dirty="0" err="1">
                <a:solidFill>
                  <a:srgbClr val="0070C0"/>
                </a:solidFill>
              </a:rPr>
              <a:t>masterplan</a:t>
            </a:r>
            <a:r>
              <a:rPr lang="en-IE" sz="1800" cap="small" dirty="0">
                <a:solidFill>
                  <a:srgbClr val="0070C0"/>
                </a:solidFill>
              </a:rPr>
              <a:t> area and advance the provision </a:t>
            </a:r>
            <a:r>
              <a:rPr lang="en-IE" sz="1800" cap="small" dirty="0" smtClean="0">
                <a:solidFill>
                  <a:srgbClr val="0070C0"/>
                </a:solidFill>
              </a:rPr>
              <a:t>of near </a:t>
            </a:r>
            <a:r>
              <a:rPr lang="en-IE" sz="1800" cap="small" dirty="0">
                <a:solidFill>
                  <a:srgbClr val="0070C0"/>
                </a:solidFill>
              </a:rPr>
              <a:t>zero energy buildings on site.</a:t>
            </a:r>
            <a:r>
              <a:rPr lang="en-IE" sz="2000" dirty="0">
                <a:solidFill>
                  <a:srgbClr val="0070C0"/>
                </a:solidFill>
              </a:rPr>
              <a:t/>
            </a:r>
            <a:br>
              <a:rPr lang="en-IE" sz="2000" dirty="0">
                <a:solidFill>
                  <a:srgbClr val="0070C0"/>
                </a:solidFill>
              </a:rPr>
            </a:br>
            <a:endParaRPr lang="en-IE" sz="2000" dirty="0">
              <a:solidFill>
                <a:srgbClr val="0070C0"/>
              </a:solidFill>
            </a:endParaRPr>
          </a:p>
        </p:txBody>
      </p:sp>
      <p:sp>
        <p:nvSpPr>
          <p:cNvPr id="3" name="Content Placeholder 2"/>
          <p:cNvSpPr>
            <a:spLocks noGrp="1"/>
          </p:cNvSpPr>
          <p:nvPr>
            <p:ph idx="1"/>
          </p:nvPr>
        </p:nvSpPr>
        <p:spPr>
          <a:xfrm>
            <a:off x="502920" y="1988840"/>
            <a:ext cx="8183880" cy="2729464"/>
          </a:xfrm>
        </p:spPr>
        <p:txBody>
          <a:bodyPr>
            <a:noAutofit/>
          </a:bodyPr>
          <a:lstStyle/>
          <a:p>
            <a:r>
              <a:rPr lang="en-IE" sz="1600" dirty="0" smtClean="0"/>
              <a:t>Noel Lawler Green Energy Solutions (Kilkenny) were appointed in March 2016 to prepare an Energy Strategy for the implementation of the Abbey Creative Quarter </a:t>
            </a:r>
            <a:r>
              <a:rPr lang="en-IE" sz="1600" dirty="0" err="1" smtClean="0"/>
              <a:t>Masterplan</a:t>
            </a:r>
            <a:r>
              <a:rPr lang="en-IE" sz="1600" dirty="0" smtClean="0"/>
              <a:t>.</a:t>
            </a:r>
          </a:p>
          <a:p>
            <a:endParaRPr lang="en-IE" sz="800" dirty="0" smtClean="0"/>
          </a:p>
          <a:p>
            <a:r>
              <a:rPr lang="en-IE" sz="1600" dirty="0" smtClean="0"/>
              <a:t>The Draft Energy Strategy is nearing completion.</a:t>
            </a:r>
          </a:p>
          <a:p>
            <a:endParaRPr lang="en-IE" sz="800" dirty="0" smtClean="0"/>
          </a:p>
          <a:p>
            <a:r>
              <a:rPr lang="en-IE" sz="1600" dirty="0" smtClean="0"/>
              <a:t>This strategy will consider options for the provision of heating and energy to the </a:t>
            </a:r>
            <a:r>
              <a:rPr lang="en-IE" sz="1600" dirty="0" err="1" smtClean="0"/>
              <a:t>Masterplan</a:t>
            </a:r>
            <a:r>
              <a:rPr lang="en-IE" sz="1600" dirty="0" smtClean="0"/>
              <a:t> area, relying primarily on renewable sources.</a:t>
            </a:r>
          </a:p>
          <a:p>
            <a:endParaRPr lang="en-IE" sz="800" dirty="0" smtClean="0"/>
          </a:p>
          <a:p>
            <a:r>
              <a:rPr lang="en-IE" sz="1600" dirty="0" smtClean="0"/>
              <a:t>The strategy will identify solutions that will be implemented across the full site (</a:t>
            </a:r>
            <a:r>
              <a:rPr lang="en-IE" sz="1600" dirty="0" err="1" smtClean="0"/>
              <a:t>eg</a:t>
            </a:r>
            <a:r>
              <a:rPr lang="en-IE" sz="1600" dirty="0" smtClean="0"/>
              <a:t> a District Heating System) and measures to be incorporated into individual buildings (</a:t>
            </a:r>
            <a:r>
              <a:rPr lang="en-IE" sz="1600" dirty="0" err="1" smtClean="0"/>
              <a:t>eg</a:t>
            </a:r>
            <a:r>
              <a:rPr lang="en-IE" sz="1600" dirty="0" smtClean="0"/>
              <a:t> Photovoltaic Cells to generate electricity for individual buildings)</a:t>
            </a:r>
          </a:p>
          <a:p>
            <a:endParaRPr lang="en-IE" sz="800" dirty="0" smtClean="0"/>
          </a:p>
          <a:p>
            <a:r>
              <a:rPr lang="en-IE" sz="1600" dirty="0" smtClean="0"/>
              <a:t>Funding options for the implementation of the Energy Strategy will need to be considered.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33400"/>
            <a:ext cx="7827016" cy="2103512"/>
          </a:xfrm>
        </p:spPr>
        <p:txBody>
          <a:bodyPr>
            <a:normAutofit fontScale="90000"/>
          </a:bodyPr>
          <a:lstStyle/>
          <a:p>
            <a:pPr algn="l"/>
            <a:r>
              <a:rPr lang="en-IE" sz="2000" b="0" cap="small" dirty="0" smtClean="0">
                <a:solidFill>
                  <a:srgbClr val="0070C0"/>
                </a:solidFill>
              </a:rPr>
              <a:t>Objective 3N</a:t>
            </a:r>
            <a:br>
              <a:rPr lang="en-IE" sz="2000" b="0" cap="small" dirty="0" smtClean="0">
                <a:solidFill>
                  <a:srgbClr val="0070C0"/>
                </a:solidFill>
              </a:rPr>
            </a:br>
            <a:r>
              <a:rPr lang="en-IE" sz="2000" b="0" cap="small" dirty="0" smtClean="0">
                <a:solidFill>
                  <a:srgbClr val="0070C0"/>
                </a:solidFill>
              </a:rPr>
              <a:t> </a:t>
            </a:r>
            <a:r>
              <a:rPr lang="en-IE" sz="2000" b="0" cap="small" dirty="0">
                <a:solidFill>
                  <a:srgbClr val="0070C0"/>
                </a:solidFill>
              </a:rPr>
              <a:t>To provide for park and walk facilities for car and bus/coach parking at a site or sites in </a:t>
            </a:r>
            <a:r>
              <a:rPr lang="en-IE" sz="2000" b="0" cap="small" dirty="0" smtClean="0">
                <a:solidFill>
                  <a:srgbClr val="0070C0"/>
                </a:solidFill>
              </a:rPr>
              <a:t>close proximity </a:t>
            </a:r>
            <a:r>
              <a:rPr lang="en-IE" sz="2000" b="0" cap="small" dirty="0">
                <a:solidFill>
                  <a:srgbClr val="0070C0"/>
                </a:solidFill>
              </a:rPr>
              <a:t>to the Abbey Creative Quarter </a:t>
            </a:r>
            <a:r>
              <a:rPr lang="en-IE" sz="2000" b="0" cap="small" dirty="0" err="1">
                <a:solidFill>
                  <a:srgbClr val="0070C0"/>
                </a:solidFill>
              </a:rPr>
              <a:t>Masterplan</a:t>
            </a:r>
            <a:r>
              <a:rPr lang="en-IE" sz="2000" b="0" cap="small" dirty="0">
                <a:solidFill>
                  <a:srgbClr val="0070C0"/>
                </a:solidFill>
              </a:rPr>
              <a:t> area to service both the </a:t>
            </a:r>
            <a:r>
              <a:rPr lang="en-IE" sz="2000" b="0" cap="small" dirty="0" err="1">
                <a:solidFill>
                  <a:srgbClr val="0070C0"/>
                </a:solidFill>
              </a:rPr>
              <a:t>masterplan</a:t>
            </a:r>
            <a:r>
              <a:rPr lang="en-IE" sz="2000" b="0" cap="small" dirty="0">
                <a:solidFill>
                  <a:srgbClr val="0070C0"/>
                </a:solidFill>
              </a:rPr>
              <a:t> </a:t>
            </a:r>
            <a:r>
              <a:rPr lang="en-IE" sz="2000" b="0" cap="small" dirty="0" smtClean="0">
                <a:solidFill>
                  <a:srgbClr val="0070C0"/>
                </a:solidFill>
              </a:rPr>
              <a:t>area and </a:t>
            </a:r>
            <a:r>
              <a:rPr lang="en-IE" sz="2000" b="0" cap="small" dirty="0">
                <a:solidFill>
                  <a:srgbClr val="0070C0"/>
                </a:solidFill>
              </a:rPr>
              <a:t>the city centre generally taking into account the mobility management plan for the city.</a:t>
            </a:r>
            <a:r>
              <a:rPr lang="en-IE" sz="2000" b="0" dirty="0"/>
              <a:t/>
            </a:r>
            <a:br>
              <a:rPr lang="en-IE" sz="2000" b="0" dirty="0"/>
            </a:br>
            <a:endParaRPr lang="en-IE" sz="2000" b="0" dirty="0"/>
          </a:p>
        </p:txBody>
      </p:sp>
      <p:sp>
        <p:nvSpPr>
          <p:cNvPr id="3" name="Content Placeholder 2"/>
          <p:cNvSpPr>
            <a:spLocks noGrp="1"/>
          </p:cNvSpPr>
          <p:nvPr>
            <p:ph sz="half" idx="1"/>
          </p:nvPr>
        </p:nvSpPr>
        <p:spPr>
          <a:xfrm>
            <a:off x="539552" y="2780928"/>
            <a:ext cx="7632848" cy="2873618"/>
          </a:xfrm>
        </p:spPr>
        <p:txBody>
          <a:bodyPr>
            <a:normAutofit fontScale="85000" lnSpcReduction="10000"/>
          </a:bodyPr>
          <a:lstStyle/>
          <a:p>
            <a:r>
              <a:rPr lang="en-IE" sz="2000" dirty="0" err="1" smtClean="0"/>
              <a:t>Roadplan</a:t>
            </a:r>
            <a:r>
              <a:rPr lang="en-IE" sz="2000" dirty="0" smtClean="0"/>
              <a:t> Consulting Engineers  (Kilkenny) were appointed in August 2016 to undertake a review of existing car parking facilities in the City Centre area and to identify potential sites for car and bus/coach parking to service the </a:t>
            </a:r>
            <a:r>
              <a:rPr lang="en-IE" sz="2000" dirty="0" err="1" smtClean="0"/>
              <a:t>Masterplan</a:t>
            </a:r>
            <a:r>
              <a:rPr lang="en-IE" sz="2000" dirty="0" smtClean="0"/>
              <a:t> area and the city centre generally.</a:t>
            </a:r>
          </a:p>
          <a:p>
            <a:endParaRPr lang="en-IE" sz="2000" dirty="0"/>
          </a:p>
          <a:p>
            <a:r>
              <a:rPr lang="en-IE" sz="2000" dirty="0" smtClean="0"/>
              <a:t>The identified options will be considered in the context of the Mobility Management Plan for the City Centre, which is to be reviewed following the opening of the Central Access Scheme.</a:t>
            </a:r>
          </a:p>
          <a:p>
            <a:pPr>
              <a:buNone/>
            </a:pPr>
            <a:endParaRPr lang="en-IE" sz="2000" dirty="0" smtClean="0"/>
          </a:p>
          <a:p>
            <a:r>
              <a:rPr lang="en-IE" sz="2000" dirty="0" smtClean="0"/>
              <a:t>A site specific Mobility Management Plan will also be prepared.</a:t>
            </a:r>
          </a:p>
          <a:p>
            <a:pPr>
              <a:buNone/>
            </a:pPr>
            <a:endParaRPr lang="en-IE" sz="2000" dirty="0"/>
          </a:p>
          <a:p>
            <a:pPr>
              <a:buNone/>
            </a:pPr>
            <a:endParaRPr lang="en-IE"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92696"/>
            <a:ext cx="8183880" cy="1051560"/>
          </a:xfrm>
        </p:spPr>
        <p:txBody>
          <a:bodyPr>
            <a:normAutofit fontScale="90000"/>
          </a:bodyPr>
          <a:lstStyle/>
          <a:p>
            <a:pPr algn="l"/>
            <a:r>
              <a:rPr lang="en-IE" sz="2000" b="0" cap="small" dirty="0" smtClean="0">
                <a:solidFill>
                  <a:srgbClr val="0070C0"/>
                </a:solidFill>
              </a:rPr>
              <a:t>Objective 3O </a:t>
            </a:r>
            <a:br>
              <a:rPr lang="en-IE" sz="2000" b="0" cap="small" dirty="0" smtClean="0">
                <a:solidFill>
                  <a:srgbClr val="0070C0"/>
                </a:solidFill>
              </a:rPr>
            </a:br>
            <a:r>
              <a:rPr lang="en-IE" sz="2000" b="0" cap="small" dirty="0" smtClean="0">
                <a:solidFill>
                  <a:srgbClr val="0070C0"/>
                </a:solidFill>
              </a:rPr>
              <a:t>To </a:t>
            </a:r>
            <a:r>
              <a:rPr lang="en-IE" sz="2000" b="0" cap="small" dirty="0">
                <a:solidFill>
                  <a:srgbClr val="0070C0"/>
                </a:solidFill>
              </a:rPr>
              <a:t>provide for housing within the </a:t>
            </a:r>
            <a:r>
              <a:rPr lang="en-IE" sz="2000" b="0" cap="small" dirty="0" err="1">
                <a:solidFill>
                  <a:srgbClr val="0070C0"/>
                </a:solidFill>
              </a:rPr>
              <a:t>masterplan</a:t>
            </a:r>
            <a:r>
              <a:rPr lang="en-IE" sz="2000" b="0" cap="small" dirty="0">
                <a:solidFill>
                  <a:srgbClr val="0070C0"/>
                </a:solidFill>
              </a:rPr>
              <a:t> in the area </a:t>
            </a:r>
            <a:r>
              <a:rPr lang="en-IE" sz="2000" b="0" cap="small" dirty="0" smtClean="0">
                <a:solidFill>
                  <a:srgbClr val="0070C0"/>
                </a:solidFill>
              </a:rPr>
              <a:t/>
            </a:r>
            <a:br>
              <a:rPr lang="en-IE" sz="2000" b="0" cap="small" dirty="0" smtClean="0">
                <a:solidFill>
                  <a:srgbClr val="0070C0"/>
                </a:solidFill>
              </a:rPr>
            </a:br>
            <a:r>
              <a:rPr lang="en-IE" sz="2000" b="0" cap="small" dirty="0" smtClean="0">
                <a:solidFill>
                  <a:srgbClr val="0070C0"/>
                </a:solidFill>
              </a:rPr>
              <a:t>north </a:t>
            </a:r>
            <a:r>
              <a:rPr lang="en-IE" sz="2000" b="0" cap="small" dirty="0">
                <a:solidFill>
                  <a:srgbClr val="0070C0"/>
                </a:solidFill>
              </a:rPr>
              <a:t>of the Central Access Scheme </a:t>
            </a:r>
            <a:r>
              <a:rPr lang="en-IE" sz="2000" dirty="0"/>
              <a:t/>
            </a:r>
            <a:br>
              <a:rPr lang="en-IE" sz="2000" dirty="0"/>
            </a:br>
            <a:endParaRPr lang="en-IE" sz="2000" dirty="0"/>
          </a:p>
        </p:txBody>
      </p:sp>
      <p:sp>
        <p:nvSpPr>
          <p:cNvPr id="3" name="Content Placeholder 2"/>
          <p:cNvSpPr>
            <a:spLocks noGrp="1"/>
          </p:cNvSpPr>
          <p:nvPr>
            <p:ph idx="1"/>
          </p:nvPr>
        </p:nvSpPr>
        <p:spPr>
          <a:xfrm>
            <a:off x="502920" y="1988840"/>
            <a:ext cx="8183880" cy="3312368"/>
          </a:xfrm>
        </p:spPr>
        <p:txBody>
          <a:bodyPr>
            <a:normAutofit fontScale="92500" lnSpcReduction="10000"/>
          </a:bodyPr>
          <a:lstStyle/>
          <a:p>
            <a:r>
              <a:rPr lang="en-IE" sz="1800" dirty="0" smtClean="0"/>
              <a:t>Van </a:t>
            </a:r>
            <a:r>
              <a:rPr lang="en-IE" sz="1800" dirty="0" err="1" smtClean="0"/>
              <a:t>Dijk</a:t>
            </a:r>
            <a:r>
              <a:rPr lang="en-IE" sz="1800" dirty="0" smtClean="0"/>
              <a:t> Architects were appointed in Spring 2016 to design the proposed Housing Scheme.</a:t>
            </a:r>
          </a:p>
          <a:p>
            <a:endParaRPr lang="en-IE" sz="1800" dirty="0" smtClean="0"/>
          </a:p>
          <a:p>
            <a:r>
              <a:rPr lang="en-IE" sz="1800" dirty="0" smtClean="0"/>
              <a:t>Housing design has been progressed to draft planning stage.</a:t>
            </a:r>
          </a:p>
          <a:p>
            <a:pPr>
              <a:buNone/>
            </a:pPr>
            <a:r>
              <a:rPr lang="en-IE" sz="1800" dirty="0" smtClean="0"/>
              <a:t> </a:t>
            </a:r>
          </a:p>
          <a:p>
            <a:r>
              <a:rPr lang="en-IE" sz="1800" dirty="0" smtClean="0"/>
              <a:t>Current proposal is for 74 housing units (mix of houses and apartments), a community space and </a:t>
            </a:r>
            <a:r>
              <a:rPr lang="en-IE" sz="1800" dirty="0" err="1" smtClean="0"/>
              <a:t>watersports</a:t>
            </a:r>
            <a:r>
              <a:rPr lang="en-IE" sz="1800" dirty="0" smtClean="0"/>
              <a:t> facilities</a:t>
            </a:r>
          </a:p>
          <a:p>
            <a:pPr>
              <a:buNone/>
            </a:pPr>
            <a:endParaRPr lang="en-IE" sz="1800" dirty="0" smtClean="0"/>
          </a:p>
          <a:p>
            <a:r>
              <a:rPr lang="en-IE" sz="1800" dirty="0" smtClean="0"/>
              <a:t>Housing units will be mixed tenure (social, affordable &amp; private)</a:t>
            </a:r>
          </a:p>
          <a:p>
            <a:pPr>
              <a:buNone/>
            </a:pPr>
            <a:r>
              <a:rPr lang="en-IE" sz="1800" dirty="0" smtClean="0"/>
              <a:t> </a:t>
            </a:r>
          </a:p>
          <a:p>
            <a:r>
              <a:rPr lang="en-IE" sz="1800" dirty="0" smtClean="0"/>
              <a:t>Site Investigation works are due to take place in October / November, subject to archaeological licence. </a:t>
            </a:r>
          </a:p>
          <a:p>
            <a:pPr>
              <a:buNone/>
            </a:pPr>
            <a:endParaRPr lang="en-IE"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0352"/>
            <a:ext cx="8183880" cy="5274912"/>
          </a:xfrm>
        </p:spPr>
        <p:txBody>
          <a:bodyPr anchor="ctr">
            <a:noAutofit/>
          </a:bodyPr>
          <a:lstStyle/>
          <a:p>
            <a:pPr algn="just">
              <a:buNone/>
            </a:pPr>
            <a:r>
              <a:rPr lang="en-US" sz="2000" cap="small" dirty="0" smtClean="0">
                <a:solidFill>
                  <a:schemeClr val="accent1"/>
                </a:solidFill>
              </a:rPr>
              <a:t> </a:t>
            </a:r>
            <a:r>
              <a:rPr lang="en-US" sz="2000" cap="small" dirty="0" smtClean="0">
                <a:solidFill>
                  <a:srgbClr val="0070C0"/>
                </a:solidFill>
              </a:rPr>
              <a:t>“ To plan the area as a seamless complement to the medieval city as an inclusive place for an inter-generational community to work, live, visit and play with St. Francis Abbey at its core. The regeneration of the area will focus on embracing the sites’ natural, cultural and built heritage, whilst </a:t>
            </a:r>
            <a:r>
              <a:rPr lang="en-US" sz="2000" cap="small" dirty="0" err="1" smtClean="0">
                <a:solidFill>
                  <a:srgbClr val="0070C0"/>
                </a:solidFill>
              </a:rPr>
              <a:t>maximising</a:t>
            </a:r>
            <a:r>
              <a:rPr lang="en-US" sz="2000" cap="small" dirty="0" smtClean="0">
                <a:solidFill>
                  <a:srgbClr val="0070C0"/>
                </a:solidFill>
              </a:rPr>
              <a:t> the benefits of the rivers </a:t>
            </a:r>
            <a:r>
              <a:rPr lang="en-US" sz="2000" cap="small" dirty="0" err="1" smtClean="0">
                <a:solidFill>
                  <a:srgbClr val="0070C0"/>
                </a:solidFill>
              </a:rPr>
              <a:t>Nore</a:t>
            </a:r>
            <a:r>
              <a:rPr lang="en-US" sz="2000" cap="small" dirty="0" smtClean="0">
                <a:solidFill>
                  <a:srgbClr val="0070C0"/>
                </a:solidFill>
              </a:rPr>
              <a:t> and </a:t>
            </a:r>
            <a:r>
              <a:rPr lang="en-US" sz="2000" cap="small" dirty="0" err="1" smtClean="0">
                <a:solidFill>
                  <a:srgbClr val="0070C0"/>
                </a:solidFill>
              </a:rPr>
              <a:t>Breagagh</a:t>
            </a:r>
            <a:r>
              <a:rPr lang="en-US" sz="2000" cap="small" dirty="0" smtClean="0">
                <a:solidFill>
                  <a:srgbClr val="0070C0"/>
                </a:solidFill>
              </a:rPr>
              <a:t>, providing for a broad range of uses, sustaining growth in employment, 3rd and 4th level education and advancing economic activity in a sustainable and energy efficient fashion where innovation can flourish. The area will be a permeable expansion of the city for pedestrians and cyclists where smarter travel principles will apply throughout. ”</a:t>
            </a:r>
            <a:endParaRPr lang="en-IE" sz="2000" cap="small" dirty="0">
              <a:solidFill>
                <a:srgbClr val="0070C0"/>
              </a:solidFill>
            </a:endParaRPr>
          </a:p>
        </p:txBody>
      </p:sp>
      <p:sp>
        <p:nvSpPr>
          <p:cNvPr id="4" name="TextBox 3"/>
          <p:cNvSpPr txBox="1"/>
          <p:nvPr/>
        </p:nvSpPr>
        <p:spPr>
          <a:xfrm>
            <a:off x="4139952" y="5229200"/>
            <a:ext cx="4320480" cy="584775"/>
          </a:xfrm>
          <a:prstGeom prst="rect">
            <a:avLst/>
          </a:prstGeom>
          <a:noFill/>
        </p:spPr>
        <p:txBody>
          <a:bodyPr wrap="square" rtlCol="0">
            <a:spAutoFit/>
          </a:bodyPr>
          <a:lstStyle/>
          <a:p>
            <a:r>
              <a:rPr lang="en-IE" sz="1600" b="1" dirty="0" smtClean="0">
                <a:solidFill>
                  <a:srgbClr val="0070C0"/>
                </a:solidFill>
              </a:rPr>
              <a:t>Abbey Creative Quarter </a:t>
            </a:r>
            <a:r>
              <a:rPr lang="en-IE" sz="1600" b="1" dirty="0" err="1" smtClean="0">
                <a:solidFill>
                  <a:srgbClr val="0070C0"/>
                </a:solidFill>
              </a:rPr>
              <a:t>Masterplan</a:t>
            </a:r>
            <a:endParaRPr lang="en-IE" sz="1600" b="1" dirty="0" smtClean="0">
              <a:solidFill>
                <a:srgbClr val="0070C0"/>
              </a:solidFill>
            </a:endParaRPr>
          </a:p>
          <a:p>
            <a:r>
              <a:rPr lang="en-IE" sz="1600" b="1" dirty="0" smtClean="0">
                <a:solidFill>
                  <a:srgbClr val="0070C0"/>
                </a:solidFill>
              </a:rPr>
              <a:t>Vision Statement</a:t>
            </a:r>
            <a:endParaRPr lang="en-IE" sz="1600" b="1" dirty="0">
              <a:solidFill>
                <a:srgbClr val="0070C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954560" cy="778098"/>
          </a:xfrm>
        </p:spPr>
        <p:txBody>
          <a:bodyPr>
            <a:normAutofit/>
          </a:bodyPr>
          <a:lstStyle/>
          <a:p>
            <a:pPr algn="l"/>
            <a:r>
              <a:rPr lang="en-IE" sz="3200" cap="small" dirty="0" smtClean="0"/>
              <a:t>Before</a:t>
            </a:r>
            <a:endParaRPr lang="en-IE" sz="3200" cap="small" dirty="0"/>
          </a:p>
        </p:txBody>
      </p:sp>
      <p:pic>
        <p:nvPicPr>
          <p:cNvPr id="4" name="Content Placeholder 3" descr="before.png"/>
          <p:cNvPicPr>
            <a:picLocks noGrp="1" noChangeAspect="1"/>
          </p:cNvPicPr>
          <p:nvPr>
            <p:ph idx="1"/>
          </p:nvPr>
        </p:nvPicPr>
        <p:blipFill>
          <a:blip r:embed="rId2" cstate="print"/>
          <a:stretch>
            <a:fillRect/>
          </a:stretch>
        </p:blipFill>
        <p:spPr>
          <a:xfrm>
            <a:off x="755576" y="1107637"/>
            <a:ext cx="6840760" cy="471534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1954560" cy="850106"/>
          </a:xfrm>
        </p:spPr>
        <p:txBody>
          <a:bodyPr>
            <a:normAutofit/>
          </a:bodyPr>
          <a:lstStyle/>
          <a:p>
            <a:r>
              <a:rPr lang="en-IE" sz="3200" cap="small" dirty="0" smtClean="0"/>
              <a:t>After</a:t>
            </a:r>
            <a:endParaRPr lang="en-IE" sz="3200" cap="small" dirty="0"/>
          </a:p>
        </p:txBody>
      </p:sp>
      <p:pic>
        <p:nvPicPr>
          <p:cNvPr id="1026" name="Picture 2"/>
          <p:cNvPicPr>
            <a:picLocks noGrp="1" noChangeAspect="1" noChangeArrowheads="1"/>
          </p:cNvPicPr>
          <p:nvPr>
            <p:ph idx="1"/>
          </p:nvPr>
        </p:nvPicPr>
        <p:blipFill>
          <a:blip r:embed="rId2" cstate="print"/>
          <a:srcRect t="15910" r="24942"/>
          <a:stretch>
            <a:fillRect/>
          </a:stretch>
        </p:blipFill>
        <p:spPr bwMode="auto">
          <a:xfrm>
            <a:off x="755576" y="1052736"/>
            <a:ext cx="7526348" cy="4742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before.png"/>
          <p:cNvPicPr>
            <a:picLocks noChangeAspect="1"/>
          </p:cNvPicPr>
          <p:nvPr/>
        </p:nvPicPr>
        <p:blipFill>
          <a:blip r:embed="rId2" cstate="print"/>
          <a:stretch>
            <a:fillRect/>
          </a:stretch>
        </p:blipFill>
        <p:spPr>
          <a:xfrm>
            <a:off x="467543" y="548680"/>
            <a:ext cx="5014335" cy="3456384"/>
          </a:xfrm>
          <a:prstGeom prst="rect">
            <a:avLst/>
          </a:prstGeom>
        </p:spPr>
      </p:pic>
      <p:pic>
        <p:nvPicPr>
          <p:cNvPr id="3" name="Picture 2"/>
          <p:cNvPicPr>
            <a:picLocks noChangeAspect="1" noChangeArrowheads="1"/>
          </p:cNvPicPr>
          <p:nvPr/>
        </p:nvPicPr>
        <p:blipFill>
          <a:blip r:embed="rId3" cstate="print"/>
          <a:srcRect t="15910" r="24942"/>
          <a:stretch>
            <a:fillRect/>
          </a:stretch>
        </p:blipFill>
        <p:spPr bwMode="auto">
          <a:xfrm>
            <a:off x="3635898" y="3068960"/>
            <a:ext cx="5078074" cy="3200131"/>
          </a:xfrm>
          <a:prstGeom prst="rect">
            <a:avLst/>
          </a:prstGeom>
          <a:noFill/>
          <a:ln w="9525">
            <a:noFill/>
            <a:miter lim="800000"/>
            <a:headEnd/>
            <a:tailEnd/>
          </a:ln>
          <a:effectLst/>
        </p:spPr>
      </p:pic>
      <p:sp>
        <p:nvSpPr>
          <p:cNvPr id="4" name="TextBox 3"/>
          <p:cNvSpPr txBox="1"/>
          <p:nvPr/>
        </p:nvSpPr>
        <p:spPr>
          <a:xfrm>
            <a:off x="4499992" y="620688"/>
            <a:ext cx="1080120" cy="369332"/>
          </a:xfrm>
          <a:prstGeom prst="rect">
            <a:avLst/>
          </a:prstGeom>
          <a:noFill/>
        </p:spPr>
        <p:txBody>
          <a:bodyPr wrap="square" rtlCol="0">
            <a:spAutoFit/>
          </a:bodyPr>
          <a:lstStyle/>
          <a:p>
            <a:r>
              <a:rPr lang="en-IE" b="1" dirty="0" smtClean="0">
                <a:solidFill>
                  <a:schemeClr val="accent1"/>
                </a:solidFill>
              </a:rPr>
              <a:t>Before</a:t>
            </a:r>
            <a:endParaRPr lang="en-IE" b="1" dirty="0">
              <a:solidFill>
                <a:schemeClr val="accent1"/>
              </a:solidFill>
            </a:endParaRPr>
          </a:p>
        </p:txBody>
      </p:sp>
      <p:sp>
        <p:nvSpPr>
          <p:cNvPr id="5" name="TextBox 4"/>
          <p:cNvSpPr txBox="1"/>
          <p:nvPr/>
        </p:nvSpPr>
        <p:spPr>
          <a:xfrm>
            <a:off x="7812360" y="3140968"/>
            <a:ext cx="864096" cy="369332"/>
          </a:xfrm>
          <a:prstGeom prst="rect">
            <a:avLst/>
          </a:prstGeom>
          <a:noFill/>
        </p:spPr>
        <p:txBody>
          <a:bodyPr wrap="square" rtlCol="0">
            <a:spAutoFit/>
          </a:bodyPr>
          <a:lstStyle/>
          <a:p>
            <a:r>
              <a:rPr lang="en-IE" b="1" dirty="0" smtClean="0">
                <a:solidFill>
                  <a:schemeClr val="accent1"/>
                </a:solidFill>
              </a:rPr>
              <a:t>After</a:t>
            </a:r>
            <a:endParaRPr lang="en-IE" b="1" dirty="0">
              <a:solidFill>
                <a:schemeClr val="accen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183880" cy="1051560"/>
          </a:xfrm>
        </p:spPr>
        <p:txBody>
          <a:bodyPr>
            <a:normAutofit/>
          </a:bodyPr>
          <a:lstStyle/>
          <a:p>
            <a:r>
              <a:rPr lang="en-IE" sz="2000" cap="small" dirty="0" smtClean="0"/>
              <a:t>Changing views of the city</a:t>
            </a:r>
            <a:endParaRPr lang="en-IE" sz="2000" cap="small" dirty="0"/>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548921" y="1268760"/>
            <a:ext cx="8064895" cy="45365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97152"/>
            <a:ext cx="8183880" cy="1051560"/>
          </a:xfrm>
        </p:spPr>
        <p:txBody>
          <a:bodyPr>
            <a:normAutofit/>
          </a:bodyPr>
          <a:lstStyle/>
          <a:p>
            <a:r>
              <a:rPr lang="en-IE" sz="2000" cap="small" dirty="0" smtClean="0"/>
              <a:t>View from Tea House, looking North into the former Brewery Site</a:t>
            </a:r>
            <a:endParaRPr lang="en-IE" sz="2000" cap="small" dirty="0"/>
          </a:p>
        </p:txBody>
      </p:sp>
      <p:pic>
        <p:nvPicPr>
          <p:cNvPr id="5122" name="Picture 2"/>
          <p:cNvPicPr>
            <a:picLocks noGrp="1" noChangeAspect="1" noChangeArrowheads="1"/>
          </p:cNvPicPr>
          <p:nvPr>
            <p:ph idx="1"/>
          </p:nvPr>
        </p:nvPicPr>
        <p:blipFill>
          <a:blip r:embed="rId2" cstate="print"/>
          <a:stretch>
            <a:fillRect/>
          </a:stretch>
        </p:blipFill>
        <p:spPr bwMode="auto">
          <a:xfrm>
            <a:off x="872508" y="530225"/>
            <a:ext cx="7445022" cy="4187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749776"/>
          </a:xfrm>
        </p:spPr>
        <p:txBody>
          <a:bodyPr>
            <a:normAutofit/>
          </a:bodyPr>
          <a:lstStyle/>
          <a:p>
            <a:r>
              <a:rPr lang="en-IE" sz="2000" cap="small" dirty="0" smtClean="0"/>
              <a:t>View of Site from Tea House, </a:t>
            </a:r>
            <a:br>
              <a:rPr lang="en-IE" sz="2000" cap="small" dirty="0" smtClean="0"/>
            </a:br>
            <a:r>
              <a:rPr lang="en-IE" sz="2000" cap="small" dirty="0" smtClean="0"/>
              <a:t>looking north through the former Brewery Site</a:t>
            </a:r>
            <a:endParaRPr lang="en-IE" sz="2000" cap="small" dirty="0"/>
          </a:p>
        </p:txBody>
      </p:sp>
      <p:pic>
        <p:nvPicPr>
          <p:cNvPr id="1026" name="Picture 2"/>
          <p:cNvPicPr>
            <a:picLocks noGrp="1" noChangeAspect="1" noChangeArrowheads="1"/>
          </p:cNvPicPr>
          <p:nvPr>
            <p:ph idx="1"/>
          </p:nvPr>
        </p:nvPicPr>
        <p:blipFill>
          <a:blip r:embed="rId2" cstate="print"/>
          <a:stretch>
            <a:fillRect/>
          </a:stretch>
        </p:blipFill>
        <p:spPr bwMode="auto">
          <a:xfrm>
            <a:off x="872508" y="530225"/>
            <a:ext cx="7445022" cy="4187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6635080" cy="706090"/>
          </a:xfrm>
        </p:spPr>
        <p:txBody>
          <a:bodyPr>
            <a:normAutofit/>
          </a:bodyPr>
          <a:lstStyle/>
          <a:p>
            <a:pPr algn="l"/>
            <a:r>
              <a:rPr lang="en-IE" sz="2000" cap="small" dirty="0" smtClean="0"/>
              <a:t>View from Evans </a:t>
            </a:r>
            <a:r>
              <a:rPr lang="en-IE" sz="2000" cap="small" dirty="0" err="1" smtClean="0"/>
              <a:t>Turrett</a:t>
            </a:r>
            <a:r>
              <a:rPr lang="en-IE" sz="2000" cap="small" dirty="0" smtClean="0"/>
              <a:t> </a:t>
            </a:r>
            <a:br>
              <a:rPr lang="en-IE" sz="2000" cap="small" dirty="0" smtClean="0"/>
            </a:br>
            <a:r>
              <a:rPr lang="en-IE" sz="2000" cap="small" dirty="0" smtClean="0"/>
              <a:t>looking south towards Kilkenny Castle</a:t>
            </a:r>
            <a:endParaRPr lang="en-IE" sz="2000" cap="small" dirty="0"/>
          </a:p>
        </p:txBody>
      </p:sp>
      <p:pic>
        <p:nvPicPr>
          <p:cNvPr id="3" name="Content Placeholder 2"/>
          <p:cNvPicPr>
            <a:picLocks noGrp="1" noChangeAspect="1" noChangeArrowheads="1"/>
          </p:cNvPicPr>
          <p:nvPr>
            <p:ph idx="1"/>
          </p:nvPr>
        </p:nvPicPr>
        <p:blipFill>
          <a:blip r:embed="rId2" cstate="print"/>
          <a:srcRect/>
          <a:stretch>
            <a:fillRect/>
          </a:stretch>
        </p:blipFill>
        <p:spPr bwMode="auto">
          <a:xfrm>
            <a:off x="683568" y="1448780"/>
            <a:ext cx="7488832" cy="42124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716</TotalTime>
  <Words>885</Words>
  <Application>Microsoft Office PowerPoint</Application>
  <PresentationFormat>On-screen Show (4:3)</PresentationFormat>
  <Paragraphs>122</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Aspect</vt:lpstr>
      <vt:lpstr>Abbey Creative Quarter Update  September 2016</vt:lpstr>
      <vt:lpstr>Abbey Creative Quarter – Update Sept. 2016</vt:lpstr>
      <vt:lpstr>Before</vt:lpstr>
      <vt:lpstr>After</vt:lpstr>
      <vt:lpstr>Slide 5</vt:lpstr>
      <vt:lpstr>Changing views of the city</vt:lpstr>
      <vt:lpstr>View from Tea House, looking North into the former Brewery Site</vt:lpstr>
      <vt:lpstr>View of Site from Tea House,  looking north through the former Brewery Site</vt:lpstr>
      <vt:lpstr>View from Evans Turrett  looking south towards Kilkenny Castle</vt:lpstr>
      <vt:lpstr>Evans Turrett</vt:lpstr>
      <vt:lpstr>View from River Breagagh Bridge  to St Canices Cathedral</vt:lpstr>
      <vt:lpstr>View of St Francis Abbey and St Canices Cathedral from the Peace Park</vt:lpstr>
      <vt:lpstr>Slide 13</vt:lpstr>
      <vt:lpstr>Slide 14</vt:lpstr>
      <vt:lpstr>Progress on Objectives outlined in Variation no. 1 to the  Kilkenny City &amp; Environs Development Plan 2014 – 2020,  adopted by Kilkenny County Council on 31st July 2015  </vt:lpstr>
      <vt:lpstr>   Objective 3H  To provide for a linear park along the western bank of the River Nore connecting to the existing River Nore linear park north of Green’s Bridge and the existing River Nore linear park south of the Masterplan area (Canal Walk)  </vt:lpstr>
      <vt:lpstr>  Objective 3I  To provide for an urban park in the vicinity of St. Francis Abbey (National Monument) incorporating the City Walls, Evan’s Turret and St. Francis’ Well Quarter Masterplan. </vt:lpstr>
      <vt:lpstr>Objective 3J  To prepare a Heritage Conservation Plan for St. Francis Abbey, Evans’ Turret and St. Francis’ Well in the context of the existing City Wall conservation plan  </vt:lpstr>
      <vt:lpstr>Objective 3K  To prepare urban design criteria and recommendations and archaeological recommendations for the implementation of the Abbey Creative Quarter Masterplan. </vt:lpstr>
      <vt:lpstr>Objective 3M  To develop a low carbon energy strategy for the masterplan area and advance the provision of near zero energy buildings on site. </vt:lpstr>
      <vt:lpstr>Objective 3N  To provide for park and walk facilities for car and bus/coach parking at a site or sites in close proximity to the Abbey Creative Quarter Masterplan area to service both the masterplan area and the city centre generally taking into account the mobility management plan for the city. </vt:lpstr>
      <vt:lpstr>Objective 3O  To provide for housing within the masterplan in the area  north of the Central Access Scheme  </vt:lpstr>
      <vt:lpstr>Slide 23</vt:lpstr>
    </vt:vector>
  </TitlesOfParts>
  <Company>Kilkenny County Council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temp</dc:creator>
  <cp:lastModifiedBy>cnolan</cp:lastModifiedBy>
  <cp:revision>67</cp:revision>
  <dcterms:created xsi:type="dcterms:W3CDTF">2016-09-07T10:37:41Z</dcterms:created>
  <dcterms:modified xsi:type="dcterms:W3CDTF">2016-09-26T09:38:47Z</dcterms:modified>
</cp:coreProperties>
</file>