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13" r:id="rId2"/>
    <p:sldId id="307" r:id="rId3"/>
    <p:sldId id="312" r:id="rId4"/>
    <p:sldId id="306" r:id="rId5"/>
    <p:sldId id="311" r:id="rId6"/>
    <p:sldId id="328" r:id="rId7"/>
    <p:sldId id="319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5" r:id="rId16"/>
    <p:sldId id="331" r:id="rId17"/>
    <p:sldId id="347" r:id="rId18"/>
    <p:sldId id="348" r:id="rId19"/>
    <p:sldId id="329" r:id="rId20"/>
    <p:sldId id="326" r:id="rId21"/>
    <p:sldId id="349" r:id="rId22"/>
    <p:sldId id="33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529" autoAdjust="0"/>
  </p:normalViewPr>
  <p:slideViewPr>
    <p:cSldViewPr>
      <p:cViewPr varScale="1">
        <p:scale>
          <a:sx n="69" d="100"/>
          <a:sy n="69" d="100"/>
        </p:scale>
        <p:origin x="-13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A833E-027B-4E66-8778-7E03087B1D1E}" type="datetimeFigureOut">
              <a:rPr lang="en-GB" smtClean="0"/>
              <a:pPr/>
              <a:t>19/10/2017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01F8C-5C1F-4EB3-A4E0-125F7A2CC0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95589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A328C-9207-40BF-BF33-6CE9D296A171}" type="datetimeFigureOut">
              <a:rPr lang="en-GB" smtClean="0"/>
              <a:pPr/>
              <a:t>19/10/2017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D7F31-8C54-4596-8999-36B0495D53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8308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888F-48A6-430E-ACF1-B178021198D9}" type="datetimeFigureOut">
              <a:rPr lang="en-IE" smtClean="0"/>
              <a:pPr/>
              <a:t>19/10/2017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F4B-48D6-490E-965E-94E36ACAA05C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7" name="Picture 6" descr="C:\Users\oshine\AppData\Local\Temp\Rar$DI01.875\transKCClogo_gif.jp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078220"/>
            <a:ext cx="632460" cy="74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154" y="6078220"/>
            <a:ext cx="3690860" cy="556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888F-48A6-430E-ACF1-B178021198D9}" type="datetimeFigureOut">
              <a:rPr lang="en-IE" smtClean="0"/>
              <a:pPr/>
              <a:t>19/10/2017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F4B-48D6-490E-965E-94E36ACAA05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888F-48A6-430E-ACF1-B178021198D9}" type="datetimeFigureOut">
              <a:rPr lang="en-IE" smtClean="0"/>
              <a:pPr/>
              <a:t>19/10/2017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F4B-48D6-490E-965E-94E36ACAA05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888F-48A6-430E-ACF1-B178021198D9}" type="datetimeFigureOut">
              <a:rPr lang="en-IE" smtClean="0"/>
              <a:pPr/>
              <a:t>19/10/2017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F4B-48D6-490E-965E-94E36ACAA05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888F-48A6-430E-ACF1-B178021198D9}" type="datetimeFigureOut">
              <a:rPr lang="en-IE" smtClean="0"/>
              <a:pPr/>
              <a:t>19/10/2017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F4B-48D6-490E-965E-94E36ACAA05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888F-48A6-430E-ACF1-B178021198D9}" type="datetimeFigureOut">
              <a:rPr lang="en-IE" smtClean="0"/>
              <a:pPr/>
              <a:t>19/10/2017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F4B-48D6-490E-965E-94E36ACAA05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888F-48A6-430E-ACF1-B178021198D9}" type="datetimeFigureOut">
              <a:rPr lang="en-IE" smtClean="0"/>
              <a:pPr/>
              <a:t>19/10/2017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F4B-48D6-490E-965E-94E36ACAA05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888F-48A6-430E-ACF1-B178021198D9}" type="datetimeFigureOut">
              <a:rPr lang="en-IE" smtClean="0"/>
              <a:pPr/>
              <a:t>19/10/2017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F4B-48D6-490E-965E-94E36ACAA05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888F-48A6-430E-ACF1-B178021198D9}" type="datetimeFigureOut">
              <a:rPr lang="en-IE" smtClean="0"/>
              <a:pPr/>
              <a:t>19/10/2017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F4B-48D6-490E-965E-94E36ACAA05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888F-48A6-430E-ACF1-B178021198D9}" type="datetimeFigureOut">
              <a:rPr lang="en-IE" smtClean="0"/>
              <a:pPr/>
              <a:t>19/10/2017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F4B-48D6-490E-965E-94E36ACAA05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888F-48A6-430E-ACF1-B178021198D9}" type="datetimeFigureOut">
              <a:rPr lang="en-IE" smtClean="0"/>
              <a:pPr/>
              <a:t>19/10/2017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F4B-48D6-490E-965E-94E36ACAA05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3888F-48A6-430E-ACF1-B178021198D9}" type="datetimeFigureOut">
              <a:rPr lang="en-IE" smtClean="0"/>
              <a:pPr/>
              <a:t>19/10/2017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EDF4B-48D6-490E-965E-94E36ACAA05C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97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20523"/>
            <a:ext cx="7772400" cy="1470025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Kilkenny Streetlight LED Retrofit Pilot Project 2017 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19872" y="4954167"/>
            <a:ext cx="5544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 dirty="0">
                <a:solidFill>
                  <a:schemeClr val="bg1"/>
                </a:solidFill>
              </a:rPr>
              <a:t>Declan Keogh </a:t>
            </a:r>
          </a:p>
          <a:p>
            <a:pPr algn="r"/>
            <a:r>
              <a:rPr lang="en-GB" b="1" dirty="0">
                <a:solidFill>
                  <a:schemeClr val="bg1"/>
                </a:solidFill>
              </a:rPr>
              <a:t>Energy </a:t>
            </a:r>
            <a:r>
              <a:rPr lang="en-GB" b="1" dirty="0" smtClean="0">
                <a:solidFill>
                  <a:schemeClr val="bg1"/>
                </a:solidFill>
              </a:rPr>
              <a:t>Engineer - Carlow </a:t>
            </a:r>
            <a:r>
              <a:rPr lang="en-GB" b="1" dirty="0">
                <a:solidFill>
                  <a:schemeClr val="bg1"/>
                </a:solidFill>
              </a:rPr>
              <a:t>Kilkenny Energy Agency</a:t>
            </a:r>
          </a:p>
          <a:p>
            <a:pPr algn="r"/>
            <a:r>
              <a:rPr lang="en-GB" b="1" dirty="0" smtClean="0">
                <a:solidFill>
                  <a:schemeClr val="bg1"/>
                </a:solidFill>
              </a:rPr>
              <a:t>Energy </a:t>
            </a:r>
            <a:r>
              <a:rPr lang="en-GB" b="1" dirty="0">
                <a:solidFill>
                  <a:schemeClr val="bg1"/>
                </a:solidFill>
              </a:rPr>
              <a:t>Officer </a:t>
            </a:r>
            <a:r>
              <a:rPr lang="en-GB" b="1" dirty="0" smtClean="0">
                <a:solidFill>
                  <a:schemeClr val="bg1"/>
                </a:solidFill>
              </a:rPr>
              <a:t>– Kilkenny County Council 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Subtitle 6"/>
          <p:cNvSpPr>
            <a:spLocks noGrp="1"/>
          </p:cNvSpPr>
          <p:nvPr>
            <p:ph type="subTitle" idx="1"/>
          </p:nvPr>
        </p:nvSpPr>
        <p:spPr>
          <a:xfrm>
            <a:off x="1225352" y="2973644"/>
            <a:ext cx="6400800" cy="1752600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Kilkenny County Council Meeting 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16</a:t>
            </a:r>
            <a:r>
              <a:rPr lang="en-GB" b="1" baseline="30000" dirty="0" smtClean="0">
                <a:solidFill>
                  <a:schemeClr val="bg1"/>
                </a:solidFill>
              </a:rPr>
              <a:t>th</a:t>
            </a:r>
            <a:r>
              <a:rPr lang="en-GB" b="1" dirty="0" smtClean="0">
                <a:solidFill>
                  <a:schemeClr val="bg1"/>
                </a:solidFill>
              </a:rPr>
              <a:t> October 2017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918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339273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328" y="0"/>
            <a:ext cx="9150328" cy="6858000"/>
          </a:xfrm>
        </p:spPr>
      </p:pic>
    </p:spTree>
    <p:extLst>
      <p:ext uri="{BB962C8B-B14F-4D97-AF65-F5344CB8AC3E}">
        <p14:creationId xmlns:p14="http://schemas.microsoft.com/office/powerpoint/2010/main" xmlns="" val="160543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2879"/>
            <a:ext cx="9125999" cy="6870879"/>
          </a:xfrm>
        </p:spPr>
      </p:pic>
    </p:spTree>
    <p:extLst>
      <p:ext uri="{BB962C8B-B14F-4D97-AF65-F5344CB8AC3E}">
        <p14:creationId xmlns:p14="http://schemas.microsoft.com/office/powerpoint/2010/main" xmlns="" val="149836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037" y="0"/>
            <a:ext cx="9179999" cy="6858000"/>
          </a:xfrm>
        </p:spPr>
      </p:pic>
    </p:spTree>
    <p:extLst>
      <p:ext uri="{BB962C8B-B14F-4D97-AF65-F5344CB8AC3E}">
        <p14:creationId xmlns:p14="http://schemas.microsoft.com/office/powerpoint/2010/main" xmlns="" val="424240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555" y="0"/>
            <a:ext cx="9179999" cy="6858000"/>
          </a:xfrm>
        </p:spPr>
      </p:pic>
    </p:spTree>
    <p:extLst>
      <p:ext uri="{BB962C8B-B14F-4D97-AF65-F5344CB8AC3E}">
        <p14:creationId xmlns:p14="http://schemas.microsoft.com/office/powerpoint/2010/main" xmlns="" val="347200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79999" cy="6858000"/>
          </a:xfrm>
        </p:spPr>
      </p:pic>
    </p:spTree>
    <p:extLst>
      <p:ext uri="{BB962C8B-B14F-4D97-AF65-F5344CB8AC3E}">
        <p14:creationId xmlns:p14="http://schemas.microsoft.com/office/powerpoint/2010/main" xmlns="" val="27914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3056" y="249742"/>
            <a:ext cx="9144000" cy="648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 smtClean="0"/>
              <a:t>Lighting Locations </a:t>
            </a:r>
            <a:endParaRPr lang="en-US" sz="2800" b="1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108520" y="1052736"/>
            <a:ext cx="9144000" cy="39303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</a:pPr>
            <a:endParaRPr lang="en-IE" sz="1500" dirty="0">
              <a:solidFill>
                <a:schemeClr val="tx1"/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056" y="1196752"/>
            <a:ext cx="9036496" cy="453650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sz="2100" dirty="0" smtClean="0">
                <a:solidFill>
                  <a:schemeClr val="tx1"/>
                </a:solidFill>
              </a:rPr>
              <a:t>There were 29 lighting locations identified across County Kilkenny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sz="2100" dirty="0" smtClean="0">
                <a:solidFill>
                  <a:schemeClr val="tx1"/>
                </a:solidFill>
              </a:rPr>
              <a:t>4 Housing Estates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sz="2100" dirty="0" smtClean="0">
                <a:solidFill>
                  <a:schemeClr val="tx1"/>
                </a:solidFill>
              </a:rPr>
              <a:t>Industrial Estate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sz="2100" dirty="0" smtClean="0">
                <a:solidFill>
                  <a:schemeClr val="tx1"/>
                </a:solidFill>
              </a:rPr>
              <a:t>Main Routes through towns and villages such as Thomastown, Gowran, Urlingford, Johnstown </a:t>
            </a:r>
            <a:endParaRPr lang="en-IE" sz="21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E" sz="210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682" y="2959772"/>
            <a:ext cx="3207240" cy="388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01" b="17451"/>
          <a:stretch/>
        </p:blipFill>
        <p:spPr>
          <a:xfrm>
            <a:off x="53056" y="3017924"/>
            <a:ext cx="3703837" cy="383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404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056" y="83652"/>
            <a:ext cx="9144000" cy="648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 smtClean="0"/>
              <a:t>Lighting Locations </a:t>
            </a:r>
            <a:endParaRPr lang="en-US" sz="28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38308792"/>
              </p:ext>
            </p:extLst>
          </p:nvPr>
        </p:nvGraphicFramePr>
        <p:xfrm>
          <a:off x="1043608" y="731725"/>
          <a:ext cx="7416824" cy="583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3312368"/>
                <a:gridCol w="2808312"/>
              </a:tblGrid>
              <a:tr h="409869">
                <a:tc>
                  <a:txBody>
                    <a:bodyPr/>
                    <a:lstStyle/>
                    <a:p>
                      <a:r>
                        <a:rPr lang="en-GB" dirty="0" smtClean="0"/>
                        <a:t>Location  Number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Street Name 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Location</a:t>
                      </a:r>
                      <a:r>
                        <a:rPr lang="en-GB" baseline="0" dirty="0" smtClean="0"/>
                        <a:t> 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R639 (Old N8)</a:t>
                      </a:r>
                      <a:r>
                        <a:rPr lang="en-GB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Johnstown 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R639 (Old N8)</a:t>
                      </a:r>
                      <a:r>
                        <a:rPr lang="en-GB" baseline="0" dirty="0" smtClean="0"/>
                        <a:t> 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Urlingford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Gowran Road R448 (Old</a:t>
                      </a:r>
                      <a:r>
                        <a:rPr lang="en-GB" baseline="0" dirty="0" smtClean="0"/>
                        <a:t> N9)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Paulstown</a:t>
                      </a:r>
                      <a:r>
                        <a:rPr lang="en-GB" baseline="0" dirty="0" smtClean="0"/>
                        <a:t> 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R448 (Old N9)</a:t>
                      </a:r>
                      <a:r>
                        <a:rPr lang="en-GB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Gowran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R448 (Old N9)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Dungarvan Village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R448 (Old N9)</a:t>
                      </a:r>
                      <a:r>
                        <a:rPr lang="en-GB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Thomastown 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R448 (Old N9)</a:t>
                      </a:r>
                      <a:r>
                        <a:rPr lang="en-GB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Jerpoint</a:t>
                      </a:r>
                      <a:r>
                        <a:rPr lang="en-GB" dirty="0" smtClean="0"/>
                        <a:t> Abbey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R448 (Old N9), R713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Ballyhale</a:t>
                      </a:r>
                      <a:r>
                        <a:rPr lang="en-GB" dirty="0" smtClean="0"/>
                        <a:t> 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R448 (Old N9)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Lukeswell</a:t>
                      </a:r>
                      <a:r>
                        <a:rPr lang="en-GB" dirty="0" smtClean="0"/>
                        <a:t>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R448 (Old N9)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Mullinavat</a:t>
                      </a:r>
                      <a:r>
                        <a:rPr lang="en-GB" dirty="0" smtClean="0"/>
                        <a:t>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R448 (Old N9)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Granny RAB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Newrath</a:t>
                      </a:r>
                      <a:r>
                        <a:rPr lang="en-GB" dirty="0" smtClean="0"/>
                        <a:t> Road (Old N9)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Newrath</a:t>
                      </a:r>
                      <a:r>
                        <a:rPr lang="en-GB" dirty="0" smtClean="0"/>
                        <a:t>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R712 Dublin Road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KK Environs South East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R712 </a:t>
                      </a:r>
                      <a:r>
                        <a:rPr lang="en-GB" dirty="0" err="1" smtClean="0"/>
                        <a:t>Castlecomer</a:t>
                      </a:r>
                      <a:r>
                        <a:rPr lang="en-GB" dirty="0" smtClean="0"/>
                        <a:t> Road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KK Environs North East 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0163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06833170"/>
              </p:ext>
            </p:extLst>
          </p:nvPr>
        </p:nvGraphicFramePr>
        <p:xfrm>
          <a:off x="1043608" y="260648"/>
          <a:ext cx="7416824" cy="6234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3312368"/>
                <a:gridCol w="2808312"/>
              </a:tblGrid>
              <a:tr h="6720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Location  Number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Street Name  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Location</a:t>
                      </a:r>
                      <a:r>
                        <a:rPr lang="en-GB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R712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Clara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R712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Clara</a:t>
                      </a:r>
                      <a:r>
                        <a:rPr lang="en-GB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Bothar</a:t>
                      </a:r>
                      <a:r>
                        <a:rPr lang="en-GB" dirty="0" smtClean="0"/>
                        <a:t> Bui R712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Paulstown 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Hebron Industrial Estate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KK Environs North East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R705 By Pass (Brandon)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Graiguenamanagh</a:t>
                      </a:r>
                      <a:r>
                        <a:rPr lang="en-GB" dirty="0" smtClean="0"/>
                        <a:t>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R713 (Old N10)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Stoneyford</a:t>
                      </a:r>
                      <a:r>
                        <a:rPr lang="en-GB" dirty="0" smtClean="0"/>
                        <a:t>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R713 (Old N10)/R699</a:t>
                      </a:r>
                      <a:r>
                        <a:rPr lang="en-GB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Knocktoper</a:t>
                      </a:r>
                      <a:r>
                        <a:rPr lang="en-GB" dirty="0" smtClean="0"/>
                        <a:t>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R711 (Old</a:t>
                      </a:r>
                      <a:r>
                        <a:rPr lang="en-GB" baseline="0" dirty="0" smtClean="0"/>
                        <a:t> N25)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Waterford Environs 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Beech Court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Castlecomer</a:t>
                      </a:r>
                      <a:r>
                        <a:rPr lang="en-GB" dirty="0" smtClean="0"/>
                        <a:t> 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O’Loughin</a:t>
                      </a:r>
                      <a:r>
                        <a:rPr lang="en-GB" dirty="0" smtClean="0"/>
                        <a:t> Court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KK Environs North East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Clonmore</a:t>
                      </a:r>
                      <a:r>
                        <a:rPr lang="en-GB" dirty="0" smtClean="0"/>
                        <a:t> Hall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Piltown</a:t>
                      </a:r>
                      <a:r>
                        <a:rPr lang="en-GB" dirty="0" smtClean="0"/>
                        <a:t> 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Friars Hill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Thomastown 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R448 </a:t>
                      </a:r>
                      <a:r>
                        <a:rPr lang="en-GB" dirty="0" err="1" smtClean="0"/>
                        <a:t>Newrath</a:t>
                      </a:r>
                      <a:r>
                        <a:rPr lang="en-GB" dirty="0" smtClean="0"/>
                        <a:t> RAB,</a:t>
                      </a:r>
                      <a:r>
                        <a:rPr lang="en-GB" baseline="0" dirty="0" smtClean="0"/>
                        <a:t> R861,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N25 Bypass 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R693 </a:t>
                      </a:r>
                      <a:r>
                        <a:rPr lang="en-GB" dirty="0" err="1" smtClean="0"/>
                        <a:t>Freshford</a:t>
                      </a:r>
                      <a:r>
                        <a:rPr lang="en-GB" dirty="0" smtClean="0"/>
                        <a:t> Town 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Freshford</a:t>
                      </a:r>
                      <a:r>
                        <a:rPr lang="en-GB" dirty="0" smtClean="0"/>
                        <a:t>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Kilkenny City Environs 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KK City 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132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404664"/>
            <a:ext cx="9144000" cy="648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3200" b="1" dirty="0"/>
              <a:t>Energy Efficiency </a:t>
            </a:r>
            <a:r>
              <a:rPr lang="en-IE" sz="3200" b="1" dirty="0" smtClean="0"/>
              <a:t>Obligated </a:t>
            </a:r>
            <a:r>
              <a:rPr lang="en-IE" sz="3200" b="1" dirty="0"/>
              <a:t>Scheme (EEOS)  </a:t>
            </a:r>
          </a:p>
          <a:p>
            <a:endParaRPr lang="en-US" sz="3200" b="1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908721"/>
            <a:ext cx="9144000" cy="39303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Energy suppliers must support energy efficiency projects in residential and non residential sectors across Ireland  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The energy savings from the streetlight project was sold to </a:t>
            </a:r>
            <a:r>
              <a:rPr lang="en-GB" sz="2400" dirty="0" err="1" smtClean="0">
                <a:solidFill>
                  <a:schemeClr val="tx1"/>
                </a:solidFill>
              </a:rPr>
              <a:t>Lissan</a:t>
            </a:r>
            <a:r>
              <a:rPr lang="en-GB" sz="2400" dirty="0" smtClean="0">
                <a:solidFill>
                  <a:schemeClr val="tx1"/>
                </a:solidFill>
              </a:rPr>
              <a:t> Coal Company, this </a:t>
            </a:r>
            <a:r>
              <a:rPr lang="en-GB" sz="2400" dirty="0">
                <a:solidFill>
                  <a:schemeClr val="tx1"/>
                </a:solidFill>
              </a:rPr>
              <a:t>funding goes back into community projects 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As streetlighting is part of the transport directorate, we are currently carrying out a feasibility study on the energy credit funding going to support the purchase of an electric van for Meals on Wheels community in Kilkenny  </a:t>
            </a:r>
            <a:endParaRPr lang="en-GB" sz="2400" dirty="0">
              <a:solidFill>
                <a:schemeClr val="tx1"/>
              </a:solidFill>
            </a:endParaRP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endParaRPr lang="en-IE" sz="2000" dirty="0" smtClean="0">
              <a:solidFill>
                <a:schemeClr val="tx1"/>
              </a:solidFill>
            </a:endParaRP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endParaRPr lang="en-IE" sz="150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18" b="16527"/>
          <a:stretch/>
        </p:blipFill>
        <p:spPr>
          <a:xfrm>
            <a:off x="21704" y="3861047"/>
            <a:ext cx="9144000" cy="29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800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35459"/>
            <a:ext cx="9144000" cy="648073"/>
          </a:xfrm>
        </p:spPr>
        <p:txBody>
          <a:bodyPr>
            <a:normAutofit/>
          </a:bodyPr>
          <a:lstStyle/>
          <a:p>
            <a:r>
              <a:rPr lang="en-IE" sz="2800" b="1" dirty="0" smtClean="0"/>
              <a:t>Introduction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52" y="1359495"/>
            <a:ext cx="9036496" cy="4536504"/>
          </a:xfrm>
        </p:spPr>
        <p:txBody>
          <a:bodyPr>
            <a:normAutofit/>
          </a:bodyPr>
          <a:lstStyle/>
          <a:p>
            <a:pPr algn="l"/>
            <a:endParaRPr lang="en-IE" sz="21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sz="2100" dirty="0" smtClean="0">
                <a:solidFill>
                  <a:schemeClr val="tx1"/>
                </a:solidFill>
              </a:rPr>
              <a:t>In April 2014 Kilkenny County Council became City Partner and Carlow Kilkenny Energy Agency acted as facilitator in the Intelligent Energy Europe Streetlight EPC project.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sz="2100" dirty="0" smtClean="0">
                <a:solidFill>
                  <a:schemeClr val="tx1"/>
                </a:solidFill>
              </a:rPr>
              <a:t>The aim of the project was to creating the demand and supply for Energy Performance Contracts In Ireland and across Europe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sz="2100" dirty="0" smtClean="0">
                <a:solidFill>
                  <a:schemeClr val="tx1"/>
                </a:solidFill>
              </a:rPr>
              <a:t>As part of this real life EPC projects were identified and carried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sz="2100" dirty="0" smtClean="0">
                <a:solidFill>
                  <a:schemeClr val="tx1"/>
                </a:solidFill>
              </a:rPr>
              <a:t>KCC and CKEA identified a large project consisting mainly of the declassified network in Kilkenny and other areas with inefficient lighting systems   </a:t>
            </a:r>
            <a:endParaRPr lang="en-IE" sz="2100" dirty="0">
              <a:solidFill>
                <a:schemeClr val="tx1"/>
              </a:solidFill>
            </a:endParaRPr>
          </a:p>
          <a:p>
            <a:pPr algn="l"/>
            <a:endParaRPr lang="en-US" sz="1800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356" y="226243"/>
            <a:ext cx="712879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648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724" y="332656"/>
            <a:ext cx="9144000" cy="648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3200" b="1" dirty="0" smtClean="0"/>
              <a:t>TII National Route - Energy Upgrade 2017 </a:t>
            </a:r>
            <a:endParaRPr lang="en-US" sz="3200" b="1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25174" y="1196752"/>
            <a:ext cx="9144000" cy="4536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Applied to Transport Infrastructure Ireland (TII) to fund the energy retrofit of lighting on the N77 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Designer appointed and project procured in August 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Contractor appointed in October, with project due for completion in November/December 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Project is 100% funded from TII 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310 high intensity lights from </a:t>
            </a:r>
            <a:r>
              <a:rPr lang="en-GB" sz="2400" dirty="0" err="1" smtClean="0">
                <a:solidFill>
                  <a:schemeClr val="tx1"/>
                </a:solidFill>
              </a:rPr>
              <a:t>Castlecomer</a:t>
            </a:r>
            <a:r>
              <a:rPr lang="en-GB" sz="2400" dirty="0" smtClean="0">
                <a:solidFill>
                  <a:schemeClr val="tx1"/>
                </a:solidFill>
              </a:rPr>
              <a:t> Road Roundabout to Dublin Road Roundabout being changed to low energy LED 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Energy saving of approximately 67% or 231,782kWh with a payback of 4 years. 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This project will also increase our energy targets by 1.5%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Roads Office are currently identifying projects for 2018 if funding becomes available from TII 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endParaRPr lang="en-IE" sz="2000" dirty="0" smtClean="0">
              <a:solidFill>
                <a:schemeClr val="tx1"/>
              </a:solidFill>
            </a:endParaRP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endParaRPr lang="en-IE" sz="15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63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724" y="332656"/>
            <a:ext cx="9144000" cy="648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3200" b="1" dirty="0" smtClean="0"/>
              <a:t>Progress to 2020 </a:t>
            </a:r>
            <a:endParaRPr lang="en-US" sz="3200" b="1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25174" y="1196752"/>
            <a:ext cx="9144000" cy="4536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Need to implement the investment strategy in energy efficiency and renewable energy projects across the local authority to meet 2020 targets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Buildings: Corporate, Libraries, Depots, Machinery Yards, Fire Stations  </a:t>
            </a:r>
          </a:p>
          <a:p>
            <a:pPr marL="742950" lvl="1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</a:rPr>
              <a:t>Lighting  </a:t>
            </a:r>
          </a:p>
          <a:p>
            <a:pPr marL="742950" lvl="1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</a:rPr>
              <a:t>Heating  </a:t>
            </a:r>
          </a:p>
          <a:p>
            <a:pPr marL="742950" lvl="1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</a:rPr>
              <a:t>Fabric Upgrades  </a:t>
            </a:r>
          </a:p>
          <a:p>
            <a:pPr marL="742950" lvl="1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</a:rPr>
              <a:t>Renewable Energy 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Transport: Driver training, electric vehicles, newer energy efficient local authority vehicles    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Streetlighting: Continue retrofit programme into 2018, 2019, 2020 to meet the 2020 targets  </a:t>
            </a:r>
          </a:p>
          <a:p>
            <a:pPr algn="l">
              <a:spcBef>
                <a:spcPts val="0"/>
              </a:spcBef>
            </a:pPr>
            <a:endParaRPr lang="en-GB" sz="2400" dirty="0" smtClean="0">
              <a:solidFill>
                <a:schemeClr val="tx1"/>
              </a:solidFill>
            </a:endParaRP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endParaRPr lang="en-IE" sz="2000" dirty="0" smtClean="0">
              <a:solidFill>
                <a:schemeClr val="tx1"/>
              </a:solidFill>
            </a:endParaRP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endParaRPr lang="en-IE" sz="15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269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54055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3728" y="506283"/>
            <a:ext cx="552636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IE" sz="3600" b="1" dirty="0" smtClean="0">
                <a:solidFill>
                  <a:schemeClr val="bg1"/>
                </a:solidFill>
              </a:rPr>
              <a:t>Thank you </a:t>
            </a:r>
            <a:r>
              <a:rPr lang="en-IE" sz="3600" b="1" dirty="0">
                <a:solidFill>
                  <a:schemeClr val="bg1"/>
                </a:solidFill>
              </a:rPr>
              <a:t>for your time     </a:t>
            </a:r>
          </a:p>
          <a:p>
            <a:pPr algn="ctr">
              <a:spcBef>
                <a:spcPts val="0"/>
              </a:spcBef>
            </a:pPr>
            <a:r>
              <a:rPr lang="en-IE" sz="3600" dirty="0">
                <a:solidFill>
                  <a:schemeClr val="bg1"/>
                </a:solidFill>
              </a:rPr>
              <a:t>Declan Keogh </a:t>
            </a:r>
          </a:p>
        </p:txBody>
      </p:sp>
    </p:spTree>
    <p:extLst>
      <p:ext uri="{BB962C8B-B14F-4D97-AF65-F5344CB8AC3E}">
        <p14:creationId xmlns:p14="http://schemas.microsoft.com/office/powerpoint/2010/main" xmlns="" val="57347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648073"/>
          </a:xfrm>
        </p:spPr>
        <p:txBody>
          <a:bodyPr>
            <a:normAutofit/>
          </a:bodyPr>
          <a:lstStyle/>
          <a:p>
            <a:r>
              <a:rPr lang="en-IE" sz="2800" b="1" dirty="0"/>
              <a:t>Background to the Project 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96552" y="946821"/>
            <a:ext cx="9036496" cy="3600400"/>
          </a:xfrm>
        </p:spPr>
        <p:txBody>
          <a:bodyPr>
            <a:normAutofit/>
          </a:bodyPr>
          <a:lstStyle/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tx1"/>
                </a:solidFill>
              </a:rPr>
              <a:t>In excess of 10,000 streetlights operated by Kilkenny County Council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tx1"/>
                </a:solidFill>
              </a:rPr>
              <a:t>Pilot project identified 1300 or 13% of the street lights in Kilkenny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tx1"/>
                </a:solidFill>
              </a:rPr>
              <a:t>Contract procured in May and awarded in July 2017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tx1"/>
                </a:solidFill>
              </a:rPr>
              <a:t>Project commenced in July 2017 with the ordering of lanterns (6 – 8 weeks)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tx1"/>
                </a:solidFill>
              </a:rPr>
              <a:t>Substantial project </a:t>
            </a:r>
            <a:r>
              <a:rPr lang="en-IE" sz="2000" dirty="0">
                <a:solidFill>
                  <a:schemeClr val="tx1"/>
                </a:solidFill>
              </a:rPr>
              <a:t>c</a:t>
            </a:r>
            <a:r>
              <a:rPr lang="en-IE" sz="2000" dirty="0" smtClean="0">
                <a:solidFill>
                  <a:schemeClr val="tx1"/>
                </a:solidFill>
              </a:rPr>
              <a:t>ompletion October 2017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tx1"/>
                </a:solidFill>
              </a:rPr>
              <a:t>One of largest project of its kind for streetlighting retrofit ever undertaken in Ireland </a:t>
            </a:r>
            <a:endParaRPr lang="en-IE" sz="1800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4396" y="3795938"/>
            <a:ext cx="2944431" cy="2207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1023" y="4149080"/>
            <a:ext cx="2741953" cy="18167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2280" y="3928932"/>
            <a:ext cx="2885080" cy="2129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9813" y="3834038"/>
            <a:ext cx="2944431" cy="2207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6440" y="4187180"/>
            <a:ext cx="2741953" cy="181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957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052736"/>
            <a:ext cx="8478323" cy="4968552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2000" i="1" dirty="0" smtClean="0">
                <a:solidFill>
                  <a:schemeClr val="tx1"/>
                </a:solidFill>
              </a:rPr>
              <a:t>Inventories</a:t>
            </a:r>
            <a:r>
              <a:rPr lang="en-IE" sz="2000" i="1" dirty="0">
                <a:solidFill>
                  <a:schemeClr val="tx1"/>
                </a:solidFill>
              </a:rPr>
              <a:t>: </a:t>
            </a:r>
            <a:r>
              <a:rPr lang="en-IE" sz="2000" dirty="0">
                <a:solidFill>
                  <a:schemeClr val="tx1"/>
                </a:solidFill>
              </a:rPr>
              <a:t>Accurate inventory carried out in 2012 and revised in 2016 </a:t>
            </a:r>
            <a:r>
              <a:rPr lang="en-IE" sz="2000" dirty="0" smtClean="0">
                <a:solidFill>
                  <a:schemeClr val="tx1"/>
                </a:solidFill>
              </a:rPr>
              <a:t>using the new </a:t>
            </a:r>
            <a:r>
              <a:rPr lang="en-IE" sz="2000" dirty="0" err="1" smtClean="0">
                <a:solidFill>
                  <a:schemeClr val="tx1"/>
                </a:solidFill>
              </a:rPr>
              <a:t>Deadsure</a:t>
            </a:r>
            <a:r>
              <a:rPr lang="en-IE" sz="2000" dirty="0" smtClean="0">
                <a:solidFill>
                  <a:schemeClr val="tx1"/>
                </a:solidFill>
              </a:rPr>
              <a:t> street light asset management to ensure efficiencies. </a:t>
            </a:r>
            <a:endParaRPr lang="en-IE" sz="2000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2000" i="1" dirty="0">
                <a:solidFill>
                  <a:schemeClr val="tx1"/>
                </a:solidFill>
              </a:rPr>
              <a:t>Auditing: </a:t>
            </a:r>
            <a:r>
              <a:rPr lang="en-IE" sz="2000" i="1" dirty="0" smtClean="0">
                <a:solidFill>
                  <a:schemeClr val="tx1"/>
                </a:solidFill>
              </a:rPr>
              <a:t>E</a:t>
            </a:r>
            <a:r>
              <a:rPr lang="en-IE" sz="2000" dirty="0" smtClean="0">
                <a:solidFill>
                  <a:schemeClr val="tx1"/>
                </a:solidFill>
              </a:rPr>
              <a:t>nergy </a:t>
            </a:r>
            <a:r>
              <a:rPr lang="en-IE" sz="2000" dirty="0">
                <a:solidFill>
                  <a:schemeClr val="tx1"/>
                </a:solidFill>
              </a:rPr>
              <a:t>saving </a:t>
            </a:r>
            <a:r>
              <a:rPr lang="en-IE" sz="2000" dirty="0" smtClean="0">
                <a:solidFill>
                  <a:schemeClr val="tx1"/>
                </a:solidFill>
              </a:rPr>
              <a:t>calculations were carried out </a:t>
            </a:r>
            <a:r>
              <a:rPr lang="en-IE" sz="2000" dirty="0">
                <a:solidFill>
                  <a:schemeClr val="tx1"/>
                </a:solidFill>
              </a:rPr>
              <a:t>based on best </a:t>
            </a:r>
            <a:r>
              <a:rPr lang="en-IE" sz="2000" dirty="0" smtClean="0">
                <a:solidFill>
                  <a:schemeClr val="tx1"/>
                </a:solidFill>
              </a:rPr>
              <a:t>practice</a:t>
            </a:r>
            <a:endParaRPr lang="en-IE" sz="2000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2000" i="1" dirty="0" smtClean="0">
                <a:solidFill>
                  <a:schemeClr val="tx1"/>
                </a:solidFill>
              </a:rPr>
              <a:t>Tendering</a:t>
            </a:r>
            <a:r>
              <a:rPr lang="en-IE" sz="2000" i="1" dirty="0">
                <a:solidFill>
                  <a:schemeClr val="tx1"/>
                </a:solidFill>
              </a:rPr>
              <a:t>: </a:t>
            </a:r>
            <a:r>
              <a:rPr lang="en-IE" sz="2000" dirty="0">
                <a:solidFill>
                  <a:schemeClr val="tx1"/>
                </a:solidFill>
              </a:rPr>
              <a:t>Two stage tender process, stage 1 design and stage 2 project implementation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2000" i="1" dirty="0">
                <a:solidFill>
                  <a:schemeClr val="tx1"/>
                </a:solidFill>
              </a:rPr>
              <a:t>Contract Preparation: </a:t>
            </a:r>
            <a:r>
              <a:rPr lang="en-IE" sz="2000" dirty="0" smtClean="0">
                <a:solidFill>
                  <a:schemeClr val="tx1"/>
                </a:solidFill>
              </a:rPr>
              <a:t>developed by KCC, CKEA and appointed consultant lighting designers Hayes Higgins Partnership </a:t>
            </a:r>
            <a:endParaRPr lang="en-IE" sz="2000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2000" i="1" dirty="0" smtClean="0">
                <a:solidFill>
                  <a:schemeClr val="tx1"/>
                </a:solidFill>
              </a:rPr>
              <a:t>Pilot Project: </a:t>
            </a:r>
            <a:r>
              <a:rPr lang="en-IE" sz="2000" dirty="0" smtClean="0">
                <a:solidFill>
                  <a:schemeClr val="tx1"/>
                </a:solidFill>
              </a:rPr>
              <a:t>Model for this project being used by the RMO to prove how large scale projects can be delivered in a small timeframe informing the national context of 400,000 with each individual light having its own design characteristics.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2000" i="1" dirty="0" smtClean="0">
                <a:solidFill>
                  <a:schemeClr val="tx1"/>
                </a:solidFill>
              </a:rPr>
              <a:t>Quality </a:t>
            </a:r>
            <a:r>
              <a:rPr lang="en-IE" sz="2000" i="1" dirty="0">
                <a:solidFill>
                  <a:schemeClr val="tx1"/>
                </a:solidFill>
              </a:rPr>
              <a:t>Control: L</a:t>
            </a:r>
            <a:r>
              <a:rPr lang="en-IE" sz="2000" dirty="0" smtClean="0">
                <a:solidFill>
                  <a:schemeClr val="tx1"/>
                </a:solidFill>
              </a:rPr>
              <a:t>ight </a:t>
            </a:r>
            <a:r>
              <a:rPr lang="en-IE" sz="2000" dirty="0">
                <a:solidFill>
                  <a:schemeClr val="tx1"/>
                </a:solidFill>
              </a:rPr>
              <a:t>levels (post verification) and energy savings (Implementing IPMVP protocols</a:t>
            </a:r>
            <a:r>
              <a:rPr lang="en-IE" sz="2000" dirty="0" smtClean="0">
                <a:solidFill>
                  <a:schemeClr val="tx1"/>
                </a:solidFill>
              </a:rPr>
              <a:t>).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5776" y="260648"/>
            <a:ext cx="4206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b="1" dirty="0"/>
              <a:t>Implementation of Pilot Project</a:t>
            </a:r>
          </a:p>
        </p:txBody>
      </p:sp>
    </p:spTree>
    <p:extLst>
      <p:ext uri="{BB962C8B-B14F-4D97-AF65-F5344CB8AC3E}">
        <p14:creationId xmlns:p14="http://schemas.microsoft.com/office/powerpoint/2010/main" xmlns="" val="285987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733" y="188640"/>
            <a:ext cx="9144000" cy="648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 smtClean="0"/>
              <a:t>Benefits of an LED Streetlighting System  </a:t>
            </a:r>
            <a:endParaRPr lang="en-US" sz="2800" b="1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1412776"/>
            <a:ext cx="9144000" cy="39303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tx1"/>
                </a:solidFill>
              </a:rPr>
              <a:t>It reduces the number and severity of night time road accidents 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tx1"/>
                </a:solidFill>
              </a:rPr>
              <a:t>It increases evening activity and promotes the evening economy 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tx1"/>
                </a:solidFill>
              </a:rPr>
              <a:t>Provides a safer environment 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tx1"/>
                </a:solidFill>
              </a:rPr>
              <a:t>Reduces carbon emissions and contributes to Kilkenny’s Covenant of Mayors SEAP targets   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tx1"/>
                </a:solidFill>
              </a:rPr>
              <a:t>Reduces maintenance costs (LED have a lifetime of 100,000 or 20 years) 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tx1"/>
                </a:solidFill>
              </a:rPr>
              <a:t>Allows KCC to use Trimming and Dimming burn profiles to generate further savings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tx1"/>
                </a:solidFill>
              </a:rPr>
              <a:t>It </a:t>
            </a:r>
            <a:r>
              <a:rPr lang="en-IE" sz="2000" dirty="0">
                <a:solidFill>
                  <a:schemeClr val="tx1"/>
                </a:solidFill>
              </a:rPr>
              <a:t>reduces street crime and fear of crime 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chemeClr val="tx1"/>
                </a:solidFill>
              </a:rPr>
              <a:t>It helps the emergency services and Gardaí (CCTV) </a:t>
            </a:r>
          </a:p>
          <a:p>
            <a:pPr algn="l">
              <a:spcAft>
                <a:spcPts val="600"/>
              </a:spcAft>
            </a:pPr>
            <a:endParaRPr lang="en-IE" sz="2000" dirty="0" smtClean="0">
              <a:solidFill>
                <a:schemeClr val="tx1"/>
              </a:solidFill>
            </a:endParaRPr>
          </a:p>
          <a:p>
            <a:pPr algn="l">
              <a:spcAft>
                <a:spcPts val="600"/>
              </a:spcAft>
            </a:pPr>
            <a:endParaRPr lang="en-I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795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52" y="188640"/>
            <a:ext cx="9144000" cy="648073"/>
          </a:xfrm>
        </p:spPr>
        <p:txBody>
          <a:bodyPr>
            <a:normAutofit/>
          </a:bodyPr>
          <a:lstStyle/>
          <a:p>
            <a:r>
              <a:rPr lang="en-IE" sz="2800" b="1" dirty="0" smtClean="0"/>
              <a:t>Project Costs and Payback 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640" y="1124744"/>
            <a:ext cx="9036496" cy="453650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100" dirty="0" smtClean="0">
                <a:solidFill>
                  <a:schemeClr val="tx1"/>
                </a:solidFill>
              </a:rPr>
              <a:t>CKEA and KCC applied for grant assistance from SEAI to support the development of this project.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100" dirty="0" smtClean="0">
                <a:solidFill>
                  <a:schemeClr val="tx1"/>
                </a:solidFill>
              </a:rPr>
              <a:t>This grant application was successful with KCC awarded 30% towards the capital cost of the project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100" dirty="0" smtClean="0">
                <a:solidFill>
                  <a:schemeClr val="tx1"/>
                </a:solidFill>
              </a:rPr>
              <a:t>The project was developed in early 2017 and was tendered in May 2017 with contractors appointed in July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100" dirty="0" smtClean="0">
                <a:solidFill>
                  <a:schemeClr val="tx1"/>
                </a:solidFill>
              </a:rPr>
              <a:t>The total project cost is €592,000 including design, VAT and project management fees.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100" dirty="0" smtClean="0">
                <a:solidFill>
                  <a:schemeClr val="tx1"/>
                </a:solidFill>
              </a:rPr>
              <a:t>The grant amount expected is €195,000, balance of €395,000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100" dirty="0" smtClean="0">
                <a:solidFill>
                  <a:schemeClr val="tx1"/>
                </a:solidFill>
              </a:rPr>
              <a:t>The annual electricity savings to the council is €100,000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100" dirty="0" smtClean="0">
                <a:solidFill>
                  <a:schemeClr val="tx1"/>
                </a:solidFill>
              </a:rPr>
              <a:t>Therefore giving a simple payback for the project of &lt;</a:t>
            </a:r>
            <a:r>
              <a:rPr lang="en-GB" sz="2100" dirty="0">
                <a:solidFill>
                  <a:schemeClr val="tx1"/>
                </a:solidFill>
              </a:rPr>
              <a:t>4</a:t>
            </a:r>
            <a:r>
              <a:rPr lang="en-GB" sz="2100" dirty="0" smtClean="0">
                <a:solidFill>
                  <a:schemeClr val="tx1"/>
                </a:solidFill>
              </a:rPr>
              <a:t> years  </a:t>
            </a:r>
          </a:p>
          <a:p>
            <a:pPr algn="l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142505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3056" y="249742"/>
            <a:ext cx="9144000" cy="648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 smtClean="0"/>
              <a:t>Energy Analysis and 2020 Targets </a:t>
            </a:r>
            <a:endParaRPr lang="en-US" sz="2800" b="1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1467145"/>
            <a:ext cx="9144000" cy="39303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</a:pPr>
            <a:endParaRPr lang="en-IE" sz="1500" dirty="0">
              <a:solidFill>
                <a:schemeClr val="tx1"/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06808" y="1272214"/>
            <a:ext cx="9036496" cy="269356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sz="2100" dirty="0" smtClean="0">
                <a:solidFill>
                  <a:schemeClr val="tx1"/>
                </a:solidFill>
              </a:rPr>
              <a:t>Public Sector in Ireland tasked with reducing their energy consumption by 33% from their baseline year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sz="2100" dirty="0" smtClean="0">
                <a:solidFill>
                  <a:schemeClr val="tx1"/>
                </a:solidFill>
              </a:rPr>
              <a:t>The baseline year for Kilkenny County Council is 2009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sz="2100" dirty="0" smtClean="0">
                <a:solidFill>
                  <a:schemeClr val="tx1"/>
                </a:solidFill>
              </a:rPr>
              <a:t>Currently at 22% based on 2016 figures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sz="2100" dirty="0" smtClean="0">
                <a:solidFill>
                  <a:schemeClr val="tx1"/>
                </a:solidFill>
              </a:rPr>
              <a:t>The pilot project will increase this by 3% to 25% </a:t>
            </a:r>
          </a:p>
          <a:p>
            <a:pPr algn="l"/>
            <a:endParaRPr lang="en-IE" sz="21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7" t="16018" r="866" b="5962"/>
          <a:stretch/>
        </p:blipFill>
        <p:spPr>
          <a:xfrm>
            <a:off x="437958" y="3770848"/>
            <a:ext cx="8268083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128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9" y="0"/>
            <a:ext cx="9142521" cy="6858000"/>
          </a:xfrm>
        </p:spPr>
      </p:pic>
    </p:spTree>
    <p:extLst>
      <p:ext uri="{BB962C8B-B14F-4D97-AF65-F5344CB8AC3E}">
        <p14:creationId xmlns:p14="http://schemas.microsoft.com/office/powerpoint/2010/main" xmlns="" val="15151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00" y="0"/>
            <a:ext cx="9179999" cy="6858000"/>
          </a:xfrm>
        </p:spPr>
      </p:pic>
    </p:spTree>
    <p:extLst>
      <p:ext uri="{BB962C8B-B14F-4D97-AF65-F5344CB8AC3E}">
        <p14:creationId xmlns:p14="http://schemas.microsoft.com/office/powerpoint/2010/main" xmlns="" val="322716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3120</TotalTime>
  <Words>1064</Words>
  <Application>Microsoft Office PowerPoint</Application>
  <PresentationFormat>On-screen Show (4:3)</PresentationFormat>
  <Paragraphs>174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Kilkenny Streetlight LED Retrofit Pilot Project 2017 </vt:lpstr>
      <vt:lpstr>Introduction</vt:lpstr>
      <vt:lpstr>Background to the Project </vt:lpstr>
      <vt:lpstr>Slide 4</vt:lpstr>
      <vt:lpstr>Slide 5</vt:lpstr>
      <vt:lpstr>Project Costs and Payback 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Kilkenny County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temp</dc:creator>
  <cp:lastModifiedBy>temp</cp:lastModifiedBy>
  <cp:revision>153</cp:revision>
  <dcterms:created xsi:type="dcterms:W3CDTF">2016-12-09T14:41:58Z</dcterms:created>
  <dcterms:modified xsi:type="dcterms:W3CDTF">2017-10-19T11:11:17Z</dcterms:modified>
</cp:coreProperties>
</file>